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Id2"/>
    <p:sldId id="259" r:id="rId3"/>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081" autoAdjust="0"/>
  </p:normalViewPr>
  <p:slideViewPr>
    <p:cSldViewPr snapToGrid="0">
      <p:cViewPr varScale="1">
        <p:scale>
          <a:sx n="94" d="100"/>
          <a:sy n="94" d="100"/>
        </p:scale>
        <p:origin x="1027" y="72"/>
      </p:cViewPr>
      <p:guideLst>
        <p:guide orient="horz" pos="1620"/>
        <p:guide pos="2880"/>
      </p:guideLst>
    </p:cSldViewPr>
  </p:slideViewPr>
  <p:outlineViewPr>
    <p:cViewPr>
      <p:scale>
        <a:sx n="33" d="100"/>
        <a:sy n="33" d="100"/>
      </p:scale>
      <p:origin x="0" y="0"/>
    </p:cViewPr>
  </p:outlin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EBA5D-E837-4004-AE9B-DC6CACF5EBBC}" type="datetimeFigureOut">
              <a:rPr lang="en-GB" smtClean="0"/>
              <a:t>02/03/2018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68EB8-51CD-4B87-871D-861254847D54}" type="slidenum">
              <a:rPr lang="en-GB" smtClean="0"/>
              <a:t>‹#›</a:t>
            </a:fld>
            <a:endParaRPr lang="en-GB"/>
          </a:p>
        </p:txBody>
      </p:sp>
    </p:spTree>
    <p:extLst>
      <p:ext uri="{BB962C8B-B14F-4D97-AF65-F5344CB8AC3E}">
        <p14:creationId xmlns:p14="http://schemas.microsoft.com/office/powerpoint/2010/main" val="194425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Issued forecasts are only as good as the model, and the model is only as good as the observed data it is based on. This places observation data at the heart of what we do at the Met </a:t>
            </a:r>
            <a:r>
              <a:rPr lang="en-US" dirty="0" smtClean="0"/>
              <a:t>Office. Observations</a:t>
            </a:r>
            <a:r>
              <a:rPr lang="en-US" baseline="0" dirty="0" smtClean="0"/>
              <a:t> of the atmosphere are assimilated into the Met Office numerical models, the observations are used to adjust the model background to produce an analysis. This is then projected forward by the model to produce a forecast. Observations are used again to verify the models.</a:t>
            </a:r>
            <a:endParaRPr lang="en-GB" dirty="0" smtClean="0"/>
          </a:p>
          <a:p>
            <a:endParaRPr lang="en-GB" dirty="0" smtClean="0"/>
          </a:p>
          <a:p>
            <a:r>
              <a:rPr lang="en-GB" dirty="0" smtClean="0"/>
              <a:t>Our challenge</a:t>
            </a:r>
            <a:r>
              <a:rPr lang="en-GB" baseline="0" dirty="0" smtClean="0"/>
              <a:t> is as we increase the resolutions of our models we need higher resolution observations, both spatially and temporally, to use in assimilation and verification. It is not practical or affordable to increase the resolution of our traditional networks, such as surface weather stations and weather balloons, so we have started looking to non-traditional sources of observations. For example we use the atmospheric delay between GPS satellites and receivers to gain information about the amount of water vapour in the atmosphere, this is currently being assimilated into our models. We are investigating using information transmitted between aircraft and air traffic radars to calculate wind speeds and directions, and are currently working on using this additional source of observations in our models. A bigger challenge still is how to use crowd sourced observations in our models, such as those from our weather observations website, WOW, which involves automatic weather stations in people’s back gardens, and more recently temperature data from vehicles. There is a lot of information potentially available through crowdsourcing but are not yet using it to support our NWP models as we need to do more work on how to quality control such data, </a:t>
            </a:r>
            <a:endParaRPr lang="en-GB" dirty="0" smtClean="0"/>
          </a:p>
          <a:p>
            <a:endParaRPr lang="en-GB" dirty="0" smtClean="0"/>
          </a:p>
          <a:p>
            <a:endParaRPr lang="en-GB" dirty="0" smtClean="0"/>
          </a:p>
          <a:p>
            <a:r>
              <a:rPr lang="en-US" dirty="0" smtClean="0"/>
              <a:t>Characteristics </a:t>
            </a:r>
            <a:r>
              <a:rPr lang="en-US" dirty="0" smtClean="0"/>
              <a:t>that affect the impact of observations on forecasting: • Data quality • Variables measured (and how they are used in NWP) • Direct/indirect measurements • Number of observations • Location of sites • Data density • Data frequency • How ‘unique’ information is (in space or time) – is similar information available from other sources? Are the observations in data sparse areas? • Effectiveness of assimilation – e.g. how well errors and biases are represented</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2E368EB8-51CD-4B87-871D-861254847D54}" type="slidenum">
              <a:rPr lang="en-GB" smtClean="0"/>
              <a:t>1</a:t>
            </a:fld>
            <a:endParaRPr lang="en-GB"/>
          </a:p>
        </p:txBody>
      </p:sp>
    </p:spTree>
    <p:extLst>
      <p:ext uri="{BB962C8B-B14F-4D97-AF65-F5344CB8AC3E}">
        <p14:creationId xmlns:p14="http://schemas.microsoft.com/office/powerpoint/2010/main" val="402913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Issued forecasts are only as good as the model, and the model is only as good as the observed data it is based on. This places observation data at the heart of what we do at the Met Office</a:t>
            </a:r>
            <a:endParaRPr lang="en-GB" dirty="0" smtClean="0"/>
          </a:p>
          <a:p>
            <a:endParaRPr lang="en-GB" dirty="0" smtClean="0"/>
          </a:p>
          <a:p>
            <a:r>
              <a:rPr lang="en-GB" dirty="0" smtClean="0"/>
              <a:t>GNSS water vapour:</a:t>
            </a:r>
            <a:r>
              <a:rPr lang="en-GB" baseline="0" dirty="0" smtClean="0"/>
              <a:t> signal between GPS sat and ground receiver bent and delayed by atmosphere. Zenith total delay (ZTD) is a measure of atmospheric refractivity, you can calculate and subtract the expected the dry air delay to leave the delay from wet air – related to water vapour. This is used in NWP and improves humidity, cloud cover and surface temperature estimates in the model. The </a:t>
            </a:r>
            <a:r>
              <a:rPr lang="en-GB" baseline="0" dirty="0" err="1" smtClean="0"/>
              <a:t>ionospheric</a:t>
            </a:r>
            <a:r>
              <a:rPr lang="en-GB" baseline="0" dirty="0" smtClean="0"/>
              <a:t> delay also useful in space weather forecasting.</a:t>
            </a:r>
          </a:p>
          <a:p>
            <a:endParaRPr lang="en-GB" baseline="0" dirty="0" smtClean="0"/>
          </a:p>
          <a:p>
            <a:r>
              <a:rPr lang="en-GB" baseline="0" dirty="0" smtClean="0"/>
              <a:t>Mode-S EHS: automated messages between aircraft and air traffic radars intercepted by a network of receivers (based on raspberry pi technology), information within the messages can be used to calculate wind speeds and temperatures. 6-8 million </a:t>
            </a:r>
            <a:r>
              <a:rPr lang="en-GB" baseline="0" dirty="0" err="1" smtClean="0"/>
              <a:t>obs</a:t>
            </a:r>
            <a:r>
              <a:rPr lang="en-GB" baseline="0" dirty="0" smtClean="0"/>
              <a:t> a day. Initial trials have shown an overall positive impact on NWP.</a:t>
            </a:r>
          </a:p>
          <a:p>
            <a:endParaRPr lang="en-GB" baseline="0" dirty="0" smtClean="0"/>
          </a:p>
          <a:p>
            <a:r>
              <a:rPr lang="en-GB" baseline="0" dirty="0" smtClean="0"/>
              <a:t>WOW: For voluntary climate observers and weather enthusiasts. Also ingesting observations from novel sources </a:t>
            </a:r>
            <a:r>
              <a:rPr lang="en-GB" baseline="0" dirty="0" err="1" smtClean="0"/>
              <a:t>eg</a:t>
            </a:r>
            <a:r>
              <a:rPr lang="en-GB" baseline="0" dirty="0" smtClean="0"/>
              <a:t> cars. Trial running at the moment. Not assimilated. We need to do more research into the quality of such data before it is assimilated, working with academic community </a:t>
            </a:r>
            <a:r>
              <a:rPr lang="en-GB" baseline="0" dirty="0" err="1" smtClean="0"/>
              <a:t>eg</a:t>
            </a:r>
            <a:r>
              <a:rPr lang="en-GB" baseline="0" dirty="0" smtClean="0"/>
              <a:t> DARE and DREAM to do this sort of research.</a:t>
            </a:r>
            <a:endParaRPr lang="en-GB" dirty="0"/>
          </a:p>
        </p:txBody>
      </p:sp>
      <p:sp>
        <p:nvSpPr>
          <p:cNvPr id="4" name="Slide Number Placeholder 3"/>
          <p:cNvSpPr>
            <a:spLocks noGrp="1"/>
          </p:cNvSpPr>
          <p:nvPr>
            <p:ph type="sldNum" sz="quarter" idx="10"/>
          </p:nvPr>
        </p:nvSpPr>
        <p:spPr/>
        <p:txBody>
          <a:bodyPr/>
          <a:lstStyle/>
          <a:p>
            <a:fld id="{2E368EB8-51CD-4B87-871D-861254847D54}" type="slidenum">
              <a:rPr lang="en-GB" smtClean="0"/>
              <a:t>2</a:t>
            </a:fld>
            <a:endParaRPr lang="en-GB"/>
          </a:p>
        </p:txBody>
      </p:sp>
    </p:spTree>
    <p:extLst>
      <p:ext uri="{BB962C8B-B14F-4D97-AF65-F5344CB8AC3E}">
        <p14:creationId xmlns:p14="http://schemas.microsoft.com/office/powerpoint/2010/main" val="588156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1724720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8" name="Picture 7"/>
          <p:cNvPicPr>
            <a:picLocks noChangeAspect="1"/>
          </p:cNvPicPr>
          <p:nvPr/>
        </p:nvPicPr>
        <p:blipFill>
          <a:blip r:embed="rId3"/>
          <a:stretch>
            <a:fillRect/>
          </a:stretch>
        </p:blipFill>
        <p:spPr>
          <a:xfrm>
            <a:off x="115250" y="92280"/>
            <a:ext cx="3217680" cy="2366070"/>
          </a:xfrm>
          <a:prstGeom prst="rect">
            <a:avLst/>
          </a:prstGeom>
        </p:spPr>
      </p:pic>
      <p:pic>
        <p:nvPicPr>
          <p:cNvPr id="7" name="Picture 6"/>
          <p:cNvPicPr>
            <a:picLocks noChangeAspect="1"/>
          </p:cNvPicPr>
          <p:nvPr/>
        </p:nvPicPr>
        <p:blipFill>
          <a:blip r:embed="rId4"/>
          <a:stretch>
            <a:fillRect/>
          </a:stretch>
        </p:blipFill>
        <p:spPr>
          <a:xfrm>
            <a:off x="1868749" y="2652186"/>
            <a:ext cx="2622975" cy="1793838"/>
          </a:xfrm>
          <a:prstGeom prst="rect">
            <a:avLst/>
          </a:prstGeom>
        </p:spPr>
      </p:pic>
      <p:pic>
        <p:nvPicPr>
          <p:cNvPr id="10" name="Picture 9"/>
          <p:cNvPicPr>
            <a:picLocks noChangeAspect="1"/>
          </p:cNvPicPr>
          <p:nvPr/>
        </p:nvPicPr>
        <p:blipFill>
          <a:blip r:embed="rId5"/>
          <a:stretch>
            <a:fillRect/>
          </a:stretch>
        </p:blipFill>
        <p:spPr>
          <a:xfrm>
            <a:off x="4258558" y="92280"/>
            <a:ext cx="2121916" cy="2779644"/>
          </a:xfrm>
          <a:prstGeom prst="rect">
            <a:avLst/>
          </a:prstGeom>
        </p:spPr>
      </p:pic>
      <p:pic>
        <p:nvPicPr>
          <p:cNvPr id="11" name="Picture 10"/>
          <p:cNvPicPr>
            <a:picLocks noChangeAspect="1"/>
          </p:cNvPicPr>
          <p:nvPr/>
        </p:nvPicPr>
        <p:blipFill>
          <a:blip r:embed="rId6"/>
          <a:stretch>
            <a:fillRect/>
          </a:stretch>
        </p:blipFill>
        <p:spPr>
          <a:xfrm>
            <a:off x="6359567" y="2366070"/>
            <a:ext cx="2771931" cy="2264262"/>
          </a:xfrm>
          <a:prstGeom prst="rect">
            <a:avLst/>
          </a:prstGeom>
        </p:spPr>
      </p:pic>
      <p:cxnSp>
        <p:nvCxnSpPr>
          <p:cNvPr id="13" name="Straight Arrow Connector 12"/>
          <p:cNvCxnSpPr/>
          <p:nvPr/>
        </p:nvCxnSpPr>
        <p:spPr>
          <a:xfrm>
            <a:off x="1868749" y="2366070"/>
            <a:ext cx="472669" cy="418694"/>
          </a:xfrm>
          <a:prstGeom prst="straightConnector1">
            <a:avLst/>
          </a:prstGeom>
          <a:ln w="50800">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p:nvPr/>
        </p:nvCxnSpPr>
        <p:spPr>
          <a:xfrm>
            <a:off x="6237763" y="2264262"/>
            <a:ext cx="472669" cy="418694"/>
          </a:xfrm>
          <a:prstGeom prst="straightConnector1">
            <a:avLst/>
          </a:prstGeom>
          <a:ln w="50800">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p:nvPr/>
        </p:nvCxnSpPr>
        <p:spPr>
          <a:xfrm flipV="1">
            <a:off x="4087457" y="2391935"/>
            <a:ext cx="556667" cy="413700"/>
          </a:xfrm>
          <a:prstGeom prst="straightConnector1">
            <a:avLst/>
          </a:prstGeom>
          <a:ln w="50800">
            <a:tailEnd type="triangle"/>
          </a:ln>
        </p:spPr>
        <p:style>
          <a:lnRef idx="1">
            <a:schemeClr val="accent3"/>
          </a:lnRef>
          <a:fillRef idx="0">
            <a:schemeClr val="accent3"/>
          </a:fillRef>
          <a:effectRef idx="0">
            <a:schemeClr val="accent3"/>
          </a:effectRef>
          <a:fontRef idx="minor">
            <a:schemeClr val="tx1"/>
          </a:fontRef>
        </p:style>
      </p:cxnSp>
      <p:sp>
        <p:nvSpPr>
          <p:cNvPr id="17" name="TextBox 16"/>
          <p:cNvSpPr txBox="1"/>
          <p:nvPr/>
        </p:nvSpPr>
        <p:spPr>
          <a:xfrm>
            <a:off x="247799" y="2404568"/>
            <a:ext cx="1505732"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FF0000"/>
                </a:solidFill>
                <a:effectLst/>
                <a:uFillTx/>
                <a:latin typeface="+mn-lt"/>
                <a:ea typeface="+mn-ea"/>
                <a:cs typeface="+mn-cs"/>
                <a:sym typeface="Helvetica Light"/>
              </a:rPr>
              <a:t>Observations</a:t>
            </a:r>
          </a:p>
        </p:txBody>
      </p:sp>
      <p:sp>
        <p:nvSpPr>
          <p:cNvPr id="18" name="TextBox 17"/>
          <p:cNvSpPr txBox="1"/>
          <p:nvPr/>
        </p:nvSpPr>
        <p:spPr>
          <a:xfrm>
            <a:off x="2219552" y="4337198"/>
            <a:ext cx="1921368"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1800" dirty="0" smtClean="0">
                <a:solidFill>
                  <a:srgbClr val="FF0000"/>
                </a:solidFill>
                <a:sym typeface="Helvetica Light"/>
              </a:rPr>
              <a:t>Data Assimilation</a:t>
            </a:r>
            <a:endParaRPr kumimoji="0" lang="en-GB" sz="1800" b="0" i="0" u="none" strike="noStrike" cap="none" spc="0" normalizeH="0" baseline="0" dirty="0" smtClean="0">
              <a:ln>
                <a:noFill/>
              </a:ln>
              <a:solidFill>
                <a:srgbClr val="FF0000"/>
              </a:solidFill>
              <a:effectLst/>
              <a:uFillTx/>
              <a:latin typeface="+mn-lt"/>
              <a:ea typeface="+mn-ea"/>
              <a:cs typeface="+mn-cs"/>
              <a:sym typeface="Helvetica Light"/>
            </a:endParaRPr>
          </a:p>
        </p:txBody>
      </p:sp>
      <p:sp>
        <p:nvSpPr>
          <p:cNvPr id="19" name="TextBox 18"/>
          <p:cNvSpPr txBox="1"/>
          <p:nvPr/>
        </p:nvSpPr>
        <p:spPr>
          <a:xfrm>
            <a:off x="4416615" y="2936710"/>
            <a:ext cx="1857401"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smtClean="0">
                <a:solidFill>
                  <a:srgbClr val="FF0000"/>
                </a:solidFill>
                <a:sym typeface="Helvetica Light"/>
              </a:rPr>
              <a:t>Model </a:t>
            </a:r>
            <a:r>
              <a:rPr lang="en-GB" sz="1800" dirty="0" smtClean="0">
                <a:solidFill>
                  <a:srgbClr val="FF0000"/>
                </a:solidFill>
                <a:sym typeface="Helvetica Light"/>
              </a:rPr>
              <a:t>Forecast</a:t>
            </a:r>
            <a:r>
              <a:rPr lang="en-GB" sz="1800" dirty="0" smtClean="0">
                <a:solidFill>
                  <a:srgbClr val="FF0000"/>
                </a:solidFill>
                <a:sym typeface="Helvetica Light"/>
              </a:rPr>
              <a:t> </a:t>
            </a:r>
            <a:endParaRPr kumimoji="0" lang="en-GB" sz="1800" b="0" i="0" u="none" strike="noStrike" cap="none" spc="0" normalizeH="0" baseline="0" dirty="0" smtClean="0">
              <a:ln>
                <a:noFill/>
              </a:ln>
              <a:solidFill>
                <a:srgbClr val="FF0000"/>
              </a:solidFill>
              <a:effectLst/>
              <a:uFillTx/>
              <a:latin typeface="+mn-lt"/>
              <a:ea typeface="+mn-ea"/>
              <a:cs typeface="+mn-cs"/>
              <a:sym typeface="Helvetica Light"/>
            </a:endParaRPr>
          </a:p>
        </p:txBody>
      </p:sp>
      <p:sp>
        <p:nvSpPr>
          <p:cNvPr id="20" name="TextBox 19"/>
          <p:cNvSpPr txBox="1"/>
          <p:nvPr/>
        </p:nvSpPr>
        <p:spPr>
          <a:xfrm>
            <a:off x="6883550" y="2441552"/>
            <a:ext cx="1505732"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FF0000"/>
                </a:solidFill>
                <a:effectLst/>
                <a:uFillTx/>
                <a:latin typeface="+mn-lt"/>
                <a:ea typeface="+mn-ea"/>
                <a:cs typeface="+mn-cs"/>
                <a:sym typeface="Helvetica Light"/>
              </a:rPr>
              <a:t>Verification</a:t>
            </a:r>
          </a:p>
        </p:txBody>
      </p:sp>
      <p:pic>
        <p:nvPicPr>
          <p:cNvPr id="21" name="Picture 20"/>
          <p:cNvPicPr>
            <a:picLocks noChangeAspect="1"/>
          </p:cNvPicPr>
          <p:nvPr/>
        </p:nvPicPr>
        <p:blipFill rotWithShape="1">
          <a:blip r:embed="rId7"/>
          <a:srcRect r="22979"/>
          <a:stretch/>
        </p:blipFill>
        <p:spPr>
          <a:xfrm>
            <a:off x="115250" y="2886572"/>
            <a:ext cx="1775481" cy="1588334"/>
          </a:xfrm>
          <a:prstGeom prst="rect">
            <a:avLst/>
          </a:prstGeom>
        </p:spPr>
      </p:pic>
      <p:pic>
        <p:nvPicPr>
          <p:cNvPr id="22" name="Picture 21"/>
          <p:cNvPicPr>
            <a:picLocks noChangeAspect="1"/>
          </p:cNvPicPr>
          <p:nvPr/>
        </p:nvPicPr>
        <p:blipFill>
          <a:blip r:embed="rId8"/>
          <a:stretch>
            <a:fillRect/>
          </a:stretch>
        </p:blipFill>
        <p:spPr>
          <a:xfrm>
            <a:off x="129232" y="2886572"/>
            <a:ext cx="1761499" cy="408014"/>
          </a:xfrm>
          <a:prstGeom prst="rect">
            <a:avLst/>
          </a:prstGeom>
        </p:spPr>
      </p:pic>
      <p:pic>
        <p:nvPicPr>
          <p:cNvPr id="30" name="Picture 29"/>
          <p:cNvPicPr>
            <a:picLocks noChangeAspect="1"/>
          </p:cNvPicPr>
          <p:nvPr/>
        </p:nvPicPr>
        <p:blipFill>
          <a:blip r:embed="rId9"/>
          <a:stretch>
            <a:fillRect/>
          </a:stretch>
        </p:blipFill>
        <p:spPr>
          <a:xfrm>
            <a:off x="4820545" y="4014210"/>
            <a:ext cx="1441407" cy="431814"/>
          </a:xfrm>
          <a:prstGeom prst="rect">
            <a:avLst/>
          </a:prstGeom>
        </p:spPr>
      </p:pic>
      <p:sp>
        <p:nvSpPr>
          <p:cNvPr id="2" name="TextBox 1"/>
          <p:cNvSpPr txBox="1"/>
          <p:nvPr/>
        </p:nvSpPr>
        <p:spPr>
          <a:xfrm>
            <a:off x="6551575" y="466658"/>
            <a:ext cx="2402138" cy="125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1800" dirty="0" smtClean="0">
                <a:sym typeface="Helvetica Light"/>
              </a:rPr>
              <a:t>Challenge: High resolution models need high resolution observations</a:t>
            </a:r>
            <a:endParaRPr kumimoji="0" lang="en-GB" sz="1800" b="0"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123925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0" y="4732139"/>
            <a:ext cx="9144000" cy="411361"/>
          </a:xfrm>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3" name="Picture 2"/>
          <p:cNvPicPr>
            <a:picLocks noChangeAspect="1"/>
          </p:cNvPicPr>
          <p:nvPr/>
        </p:nvPicPr>
        <p:blipFill>
          <a:blip r:embed="rId3"/>
          <a:stretch>
            <a:fillRect/>
          </a:stretch>
        </p:blipFill>
        <p:spPr>
          <a:xfrm>
            <a:off x="0" y="2005417"/>
            <a:ext cx="3560729" cy="2219985"/>
          </a:xfrm>
          <a:prstGeom prst="rect">
            <a:avLst/>
          </a:prstGeom>
        </p:spPr>
      </p:pic>
      <p:pic>
        <p:nvPicPr>
          <p:cNvPr id="4" name="Picture 3"/>
          <p:cNvPicPr>
            <a:picLocks noChangeAspect="1"/>
          </p:cNvPicPr>
          <p:nvPr/>
        </p:nvPicPr>
        <p:blipFill rotWithShape="1">
          <a:blip r:embed="rId4"/>
          <a:srcRect t="3613"/>
          <a:stretch/>
        </p:blipFill>
        <p:spPr>
          <a:xfrm>
            <a:off x="531480" y="555416"/>
            <a:ext cx="901535" cy="1202947"/>
          </a:xfrm>
          <a:prstGeom prst="rect">
            <a:avLst/>
          </a:prstGeom>
        </p:spPr>
      </p:pic>
      <p:sp>
        <p:nvSpPr>
          <p:cNvPr id="7" name="TextBox 6"/>
          <p:cNvSpPr txBox="1"/>
          <p:nvPr/>
        </p:nvSpPr>
        <p:spPr>
          <a:xfrm>
            <a:off x="1406132" y="738858"/>
            <a:ext cx="1742295"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chemeClr val="tx1"/>
                </a:solidFill>
                <a:effectLst/>
                <a:uFillTx/>
                <a:latin typeface="+mn-lt"/>
                <a:ea typeface="+mn-ea"/>
                <a:cs typeface="+mn-cs"/>
                <a:sym typeface="Helvetica Light"/>
              </a:rPr>
              <a:t>GNSS Water Vapour</a:t>
            </a:r>
          </a:p>
        </p:txBody>
      </p:sp>
      <p:pic>
        <p:nvPicPr>
          <p:cNvPr id="8" name="Picture 7"/>
          <p:cNvPicPr>
            <a:picLocks noChangeAspect="1"/>
          </p:cNvPicPr>
          <p:nvPr/>
        </p:nvPicPr>
        <p:blipFill rotWithShape="1">
          <a:blip r:embed="rId5"/>
          <a:srcRect t="4168"/>
          <a:stretch/>
        </p:blipFill>
        <p:spPr>
          <a:xfrm>
            <a:off x="5554153" y="203375"/>
            <a:ext cx="3589847" cy="1338544"/>
          </a:xfrm>
          <a:prstGeom prst="rect">
            <a:avLst/>
          </a:prstGeom>
        </p:spPr>
      </p:pic>
      <p:pic>
        <p:nvPicPr>
          <p:cNvPr id="9" name="Picture 8"/>
          <p:cNvPicPr>
            <a:picLocks noChangeAspect="1"/>
          </p:cNvPicPr>
          <p:nvPr/>
        </p:nvPicPr>
        <p:blipFill>
          <a:blip r:embed="rId6"/>
          <a:stretch>
            <a:fillRect/>
          </a:stretch>
        </p:blipFill>
        <p:spPr>
          <a:xfrm>
            <a:off x="7021773" y="2188515"/>
            <a:ext cx="1930436" cy="2125684"/>
          </a:xfrm>
          <a:prstGeom prst="rect">
            <a:avLst/>
          </a:prstGeom>
        </p:spPr>
      </p:pic>
      <p:pic>
        <p:nvPicPr>
          <p:cNvPr id="11" name="Picture 10"/>
          <p:cNvPicPr>
            <a:picLocks noChangeAspect="1"/>
          </p:cNvPicPr>
          <p:nvPr/>
        </p:nvPicPr>
        <p:blipFill>
          <a:blip r:embed="rId7"/>
          <a:stretch>
            <a:fillRect/>
          </a:stretch>
        </p:blipFill>
        <p:spPr>
          <a:xfrm>
            <a:off x="3825356" y="2250638"/>
            <a:ext cx="3003573" cy="2066908"/>
          </a:xfrm>
          <a:prstGeom prst="rect">
            <a:avLst/>
          </a:prstGeom>
        </p:spPr>
      </p:pic>
      <p:pic>
        <p:nvPicPr>
          <p:cNvPr id="12" name="Picture 11"/>
          <p:cNvPicPr>
            <a:picLocks noChangeAspect="1"/>
          </p:cNvPicPr>
          <p:nvPr/>
        </p:nvPicPr>
        <p:blipFill>
          <a:blip r:embed="rId8"/>
          <a:stretch>
            <a:fillRect/>
          </a:stretch>
        </p:blipFill>
        <p:spPr>
          <a:xfrm>
            <a:off x="6307817" y="1454633"/>
            <a:ext cx="2082517" cy="505226"/>
          </a:xfrm>
          <a:prstGeom prst="rect">
            <a:avLst/>
          </a:prstGeom>
        </p:spPr>
      </p:pic>
      <p:pic>
        <p:nvPicPr>
          <p:cNvPr id="13" name="Picture 12"/>
          <p:cNvPicPr>
            <a:picLocks noChangeAspect="1"/>
          </p:cNvPicPr>
          <p:nvPr/>
        </p:nvPicPr>
        <p:blipFill>
          <a:blip r:embed="rId9"/>
          <a:stretch>
            <a:fillRect/>
          </a:stretch>
        </p:blipFill>
        <p:spPr>
          <a:xfrm>
            <a:off x="3272598" y="788412"/>
            <a:ext cx="2487949" cy="985256"/>
          </a:xfrm>
          <a:prstGeom prst="rect">
            <a:avLst/>
          </a:prstGeom>
        </p:spPr>
      </p:pic>
      <p:sp>
        <p:nvSpPr>
          <p:cNvPr id="14" name="TextBox 13"/>
          <p:cNvSpPr txBox="1"/>
          <p:nvPr/>
        </p:nvSpPr>
        <p:spPr>
          <a:xfrm>
            <a:off x="3478991" y="286812"/>
            <a:ext cx="2186018"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chemeClr val="tx1"/>
                </a:solidFill>
                <a:effectLst/>
                <a:uFillTx/>
                <a:latin typeface="+mn-lt"/>
                <a:ea typeface="+mn-ea"/>
                <a:cs typeface="+mn-cs"/>
                <a:sym typeface="Helvetica Light"/>
              </a:rPr>
              <a:t>Mode-S</a:t>
            </a:r>
            <a:r>
              <a:rPr kumimoji="0" lang="en-GB" sz="2000" b="0" i="0" u="none" strike="noStrike" cap="none" spc="0" normalizeH="0" dirty="0" smtClean="0">
                <a:ln>
                  <a:noFill/>
                </a:ln>
                <a:solidFill>
                  <a:schemeClr val="tx1"/>
                </a:solidFill>
                <a:effectLst/>
                <a:uFillTx/>
                <a:latin typeface="+mn-lt"/>
                <a:ea typeface="+mn-ea"/>
                <a:cs typeface="+mn-cs"/>
                <a:sym typeface="Helvetica Light"/>
              </a:rPr>
              <a:t> EHS</a:t>
            </a:r>
            <a:endParaRPr kumimoji="0" lang="en-GB" sz="2000" b="0" i="0" u="none" strike="noStrike" cap="none" spc="0" normalizeH="0" baseline="0" dirty="0" smtClean="0">
              <a:ln>
                <a:noFill/>
              </a:ln>
              <a:solidFill>
                <a:schemeClr val="tx1"/>
              </a:solidFill>
              <a:effectLst/>
              <a:uFillTx/>
              <a:latin typeface="+mn-lt"/>
              <a:ea typeface="+mn-ea"/>
              <a:cs typeface="+mn-cs"/>
              <a:sym typeface="Helvetica Ligh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EFBAB944-C165-4542-A929-048686EA3298}" vid="{7DC6A347-3C3B-48AF-9301-4842630749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Met Office PowerPoint Template</Template>
  <TotalTime>1447</TotalTime>
  <Words>652</Words>
  <Application>Microsoft Office PowerPoint</Application>
  <PresentationFormat>On-screen Show (16:9)</PresentationFormat>
  <Paragraphs>25</Paragraphs>
  <Slides>2</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 Light</vt:lpstr>
      <vt:lpstr>Met Office PowerPoint Template</vt:lpstr>
      <vt:lpstr>PowerPoint Presentation</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O'Boyle, Katharine</dc:creator>
  <cp:lastModifiedBy>O'Boyle, Katharine</cp:lastModifiedBy>
  <cp:revision>12</cp:revision>
  <dcterms:created xsi:type="dcterms:W3CDTF">2018-02-26T15:15:14Z</dcterms:created>
  <dcterms:modified xsi:type="dcterms:W3CDTF">2018-03-02T15:27:02Z</dcterms:modified>
</cp:coreProperties>
</file>