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2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4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2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2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0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31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3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3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3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6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37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8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  <p:sldMasterId id="2147483787" r:id="rId7"/>
    <p:sldMasterId id="2147483856" r:id="rId8"/>
    <p:sldMasterId id="2147483863" r:id="rId9"/>
    <p:sldMasterId id="2147483874" r:id="rId10"/>
    <p:sldMasterId id="2147483884" r:id="rId11"/>
    <p:sldMasterId id="2147483891" r:id="rId12"/>
    <p:sldMasterId id="2147483901" r:id="rId13"/>
    <p:sldMasterId id="2147483909" r:id="rId14"/>
    <p:sldMasterId id="2147483920" r:id="rId15"/>
    <p:sldMasterId id="2147483940" r:id="rId16"/>
    <p:sldMasterId id="2147483948" r:id="rId17"/>
    <p:sldMasterId id="2147483957" r:id="rId18"/>
    <p:sldMasterId id="2147483989" r:id="rId19"/>
    <p:sldMasterId id="2147483996" r:id="rId20"/>
    <p:sldMasterId id="2147484021" r:id="rId21"/>
    <p:sldMasterId id="2147484040" r:id="rId22"/>
    <p:sldMasterId id="2147484049" r:id="rId23"/>
    <p:sldMasterId id="2147484056" r:id="rId24"/>
    <p:sldMasterId id="2147484065" r:id="rId25"/>
    <p:sldMasterId id="2147484072" r:id="rId26"/>
    <p:sldMasterId id="2147484088" r:id="rId27"/>
    <p:sldMasterId id="2147484101" r:id="rId28"/>
    <p:sldMasterId id="2147484110" r:id="rId29"/>
    <p:sldMasterId id="2147484145" r:id="rId30"/>
    <p:sldMasterId id="2147484157" r:id="rId31"/>
    <p:sldMasterId id="2147484167" r:id="rId32"/>
    <p:sldMasterId id="2147484188" r:id="rId33"/>
    <p:sldMasterId id="2147484226" r:id="rId34"/>
    <p:sldMasterId id="2147484231" r:id="rId35"/>
    <p:sldMasterId id="2147484252" r:id="rId36"/>
    <p:sldMasterId id="2147484260" r:id="rId37"/>
    <p:sldMasterId id="2147484291" r:id="rId38"/>
    <p:sldMasterId id="2147484311" r:id="rId39"/>
    <p:sldMasterId id="2147484320" r:id="rId40"/>
  </p:sldMasterIdLst>
  <p:notesMasterIdLst>
    <p:notesMasterId r:id="rId56"/>
  </p:notesMasterIdLst>
  <p:handoutMasterIdLst>
    <p:handoutMasterId r:id="rId57"/>
  </p:handoutMasterIdLst>
  <p:sldIdLst>
    <p:sldId id="1119" r:id="rId41"/>
    <p:sldId id="1150" r:id="rId42"/>
    <p:sldId id="1129" r:id="rId43"/>
    <p:sldId id="1134" r:id="rId44"/>
    <p:sldId id="1195" r:id="rId45"/>
    <p:sldId id="1151" r:id="rId46"/>
    <p:sldId id="1154" r:id="rId47"/>
    <p:sldId id="1159" r:id="rId48"/>
    <p:sldId id="1194" r:id="rId49"/>
    <p:sldId id="1193" r:id="rId50"/>
    <p:sldId id="1146" r:id="rId51"/>
    <p:sldId id="1147" r:id="rId52"/>
    <p:sldId id="1191" r:id="rId53"/>
    <p:sldId id="1192" r:id="rId54"/>
    <p:sldId id="1196" r:id="rId5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FD6"/>
    <a:srgbClr val="A2DA8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5" autoAdjust="0"/>
    <p:restoredTop sz="88970" autoAdjust="0"/>
  </p:normalViewPr>
  <p:slideViewPr>
    <p:cSldViewPr showGuides="1">
      <p:cViewPr varScale="1">
        <p:scale>
          <a:sx n="78" d="100"/>
          <a:sy n="78" d="100"/>
        </p:scale>
        <p:origin x="9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862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r">
              <a:defRPr sz="1200"/>
            </a:lvl1pPr>
          </a:lstStyle>
          <a:p>
            <a:fld id="{DD2E74F0-2FCE-410B-8384-CA355F057B6E}" type="datetimeFigureOut">
              <a:rPr lang="en-GB" smtClean="0"/>
              <a:pPr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1" rIns="92444" bIns="46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444" tIns="46221" rIns="92444" bIns="46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r">
              <a:defRPr sz="1200"/>
            </a:lvl1pPr>
          </a:lstStyle>
          <a:p>
            <a:fld id="{D3E66DF4-A3B8-435F-99FC-6DF6555EA8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9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2015 report published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6DF4-A3B8-435F-99FC-6DF6555EA87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6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6DF4-A3B8-435F-99FC-6DF6555EA87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2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6DF4-A3B8-435F-99FC-6DF6555EA87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0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9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rgbClr val="3D392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D3923"/>
                </a:solidFill>
              </a:defRPr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35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914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068638"/>
            <a:ext cx="4500562" cy="1420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652963"/>
            <a:ext cx="6400800" cy="1439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6192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619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570787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949528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272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rgbClr val="3D392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D3923"/>
                </a:solidFill>
              </a:defRPr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35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949528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272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rgbClr val="3D392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D3923"/>
                </a:solidFill>
              </a:defRPr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35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64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(Arial 30pt regular).</a:t>
            </a:r>
          </a:p>
          <a:p>
            <a:pPr lvl="1"/>
            <a:r>
              <a:rPr lang="en-GB" dirty="0" smtClean="0"/>
              <a:t>Next level bullet (Arial 26pt regular).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77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796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8441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7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on icon to insert your image here (Your image will look at its very best if it is already sized to 23.2 x 12.95 cm).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5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D08F8-67DE-4757-BD2C-705A98913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ADCD4-9E13-4E37-B052-6AF01E6C66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22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199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06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68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8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1078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526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5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30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949528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65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272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0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654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rgbClr val="3D392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2195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78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52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D3923"/>
                </a:solidFill>
              </a:defRPr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81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837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7338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19990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3902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05062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4040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00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002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072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35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4454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07623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95513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1376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44734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65102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F17A75-993C-4348-A991-44C437589F15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07/03/2018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B9453-9434-4CF9-879C-88040EA3E8F3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6094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A6D3A7-C09B-4C95-A76E-A55895D6EEF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07/03/2018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9AB43-F439-4609-ACF6-0853DF822E75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03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870"/>
            <a:ext cx="7886700" cy="1325563"/>
          </a:xfrm>
        </p:spPr>
        <p:txBody>
          <a:bodyPr/>
          <a:lstStyle>
            <a:lvl1pPr>
              <a:defRPr b="1">
                <a:solidFill>
                  <a:srgbClr val="ED1B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24A7-13D2-4EF8-B05D-B4636688C18D}" type="datetimeFigureOut">
              <a:rPr lang="en-GB"/>
              <a:pPr>
                <a:defRPr/>
              </a:pPr>
              <a:t>07/03/2018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230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6410-E32F-4EAC-8BF6-A02E1C435554}" type="datetimeFigureOut">
              <a:rPr lang="en-GB"/>
              <a:pPr>
                <a:defRPr/>
              </a:pPr>
              <a:t>07/03/2018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763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4943-D926-458F-99F9-EBCC45EB8552}" type="datetimeFigureOut">
              <a:rPr lang="en-GB"/>
              <a:pPr>
                <a:defRPr/>
              </a:pPr>
              <a:t>07/03/2018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8303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1AFB-392B-41C9-B5FE-967F4408542A}" type="datetimeFigureOut">
              <a:rPr lang="en-GB"/>
              <a:pPr>
                <a:defRPr/>
              </a:pPr>
              <a:t>07/03/2018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798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9938-A37D-4C91-B94D-FE956424B5E4}" type="datetimeFigureOut">
              <a:rPr lang="en-GB"/>
              <a:pPr>
                <a:defRPr/>
              </a:pPr>
              <a:t>07/03/2018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4936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3393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8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80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97516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234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93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12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2009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F17A75-993C-4348-A991-44C437589F15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07/03/2018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B9453-9434-4CF9-879C-88040EA3E8F3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348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A6D3A7-C09B-4C95-A76E-A55895D6EEF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07/03/2018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9AB43-F439-4609-ACF6-0853DF822E75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347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24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98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259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45777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22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2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(Arial 30pt regular).</a:t>
            </a:r>
          </a:p>
          <a:p>
            <a:pPr lvl="1"/>
            <a:r>
              <a:rPr lang="en-GB" dirty="0" smtClean="0"/>
              <a:t>Next level bullet (Arial 26pt regular).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31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87982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11212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44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on icon to insert your image here (Your image will look at its very best if it is already sized to 23.2 x 12.95 cm).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4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D08F8-67DE-4757-BD2C-705A98913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ADCD4-9E13-4E37-B052-6AF01E6C66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1889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4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3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(Arial 30pt regular).</a:t>
            </a:r>
          </a:p>
          <a:p>
            <a:pPr lvl="1"/>
            <a:r>
              <a:rPr lang="en-GB" dirty="0" smtClean="0"/>
              <a:t>Next level bullet (Arial 26pt regular).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6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716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4797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5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on icon to insert your image here (Your image will look at its very best if it is already sized to 23.2 x 12.95 cm).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0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0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_organogr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0" y="0"/>
            <a:ext cx="91424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rIns="36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Natural Environment Research Council in a UK Government setting</a:t>
            </a:r>
          </a:p>
        </p:txBody>
      </p:sp>
      <p:pic>
        <p:nvPicPr>
          <p:cNvPr id="3" name="Picture 4" descr="CEH&amp;NERC_PositionInGovChart_v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981075"/>
            <a:ext cx="7280275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_Histor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0" y="0"/>
            <a:ext cx="91424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rIns="36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History of CEH</a:t>
            </a:r>
          </a:p>
        </p:txBody>
      </p:sp>
      <p:pic>
        <p:nvPicPr>
          <p:cNvPr id="3" name="Picture 4" descr="CEH_PowerPointGeneric_Histor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125538"/>
            <a:ext cx="87122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_resources / s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0" y="0"/>
            <a:ext cx="91424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rIns="36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Resources</a:t>
            </a:r>
          </a:p>
        </p:txBody>
      </p:sp>
      <p:pic>
        <p:nvPicPr>
          <p:cNvPr id="3" name="Picture 4" descr="CEH_PowerPointGeneric_Resources_Blue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125538"/>
            <a:ext cx="87122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_integrated science pr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0" y="0"/>
            <a:ext cx="91424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rIns="36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CEH integration of scientific disciplines</a:t>
            </a:r>
          </a:p>
        </p:txBody>
      </p:sp>
      <p:pic>
        <p:nvPicPr>
          <p:cNvPr id="3" name="Picture 4" descr="CEH_PowerPointGeneric_IntegrationOfScienc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125538"/>
            <a:ext cx="87122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(Arial 30pt regular).</a:t>
            </a:r>
          </a:p>
          <a:p>
            <a:pPr lvl="1"/>
            <a:r>
              <a:rPr lang="en-GB" dirty="0" smtClean="0"/>
              <a:t>Next level bullet (Arial 26pt regular).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on icon to insert your image here (Your image will look at its very best if it is already sized to 23.2 x 12.95 cm).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94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49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3263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949528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solidFill>
                  <a:srgbClr val="3D3923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877272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16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4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2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9" Type="http://schemas.openxmlformats.org/officeDocument/2006/relationships/image" Target="../media/image14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6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Relationship Id="rId9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72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3.xml"/><Relationship Id="rId9" Type="http://schemas.openxmlformats.org/officeDocument/2006/relationships/image" Target="../media/image16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8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Relationship Id="rId9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8.xml"/><Relationship Id="rId7" Type="http://schemas.openxmlformats.org/officeDocument/2006/relationships/theme" Target="../theme/theme2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9.xml"/><Relationship Id="rId9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04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5.xml"/><Relationship Id="rId9" Type="http://schemas.openxmlformats.org/officeDocument/2006/relationships/image" Target="../media/image16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6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3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4.xml"/><Relationship Id="rId9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39.xml"/><Relationship Id="rId7" Type="http://schemas.openxmlformats.org/officeDocument/2006/relationships/theme" Target="../theme/theme32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0.xml"/><Relationship Id="rId9" Type="http://schemas.openxmlformats.org/officeDocument/2006/relationships/image" Target="../media/image16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ceforsmartergovernment.uk/" TargetMode="External"/><Relationship Id="rId3" Type="http://schemas.openxmlformats.org/officeDocument/2006/relationships/slideLayout" Target="../slideLayouts/slideLayout259.xml"/><Relationship Id="rId7" Type="http://schemas.openxmlformats.org/officeDocument/2006/relationships/hyperlink" Target="mailto:ssgp@sa.catapult.org.uk" TargetMode="Externa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62.xml"/><Relationship Id="rId7" Type="http://schemas.openxmlformats.org/officeDocument/2006/relationships/theme" Target="../theme/theme35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10" Type="http://schemas.openxmlformats.org/officeDocument/2006/relationships/hyperlink" Target="http://www.spaceforsmartergovernment.uk/" TargetMode="External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21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8.xml"/><Relationship Id="rId7" Type="http://schemas.openxmlformats.org/officeDocument/2006/relationships/theme" Target="../theme/theme36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9.xml"/><Relationship Id="rId9" Type="http://schemas.openxmlformats.org/officeDocument/2006/relationships/image" Target="../media/image23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ceforsmartergovernment.uk/" TargetMode="External"/><Relationship Id="rId3" Type="http://schemas.openxmlformats.org/officeDocument/2006/relationships/slideLayout" Target="../slideLayouts/slideLayout274.xml"/><Relationship Id="rId7" Type="http://schemas.openxmlformats.org/officeDocument/2006/relationships/hyperlink" Target="mailto:ssgp@sa.catapult.org.uk" TargetMode="Externa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7.xml"/><Relationship Id="rId7" Type="http://schemas.openxmlformats.org/officeDocument/2006/relationships/theme" Target="../theme/theme38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8.xml"/><Relationship Id="rId9" Type="http://schemas.openxmlformats.org/officeDocument/2006/relationships/image" Target="../media/image24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85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28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2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1.xml"/><Relationship Id="rId9" Type="http://schemas.openxmlformats.org/officeDocument/2006/relationships/theme" Target="../theme/theme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4" name="Picture 3" descr="iStock_000004025886_P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87" y="0"/>
            <a:ext cx="9144000" cy="728472"/>
          </a:xfrm>
          <a:prstGeom prst="rect">
            <a:avLst/>
          </a:prstGeom>
        </p:spPr>
      </p:pic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464" y="6114078"/>
            <a:ext cx="1800000" cy="390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415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90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4223" r:id="rId7"/>
    <p:sldLayoutId id="214748422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47864" y="6375515"/>
            <a:ext cx="1800000" cy="437861"/>
          </a:xfrm>
          <a:prstGeom prst="rect">
            <a:avLst/>
          </a:prstGeom>
        </p:spPr>
      </p:pic>
      <p:pic>
        <p:nvPicPr>
          <p:cNvPr id="8" name="Picture 7" descr="New WG log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496" y="6043899"/>
            <a:ext cx="809624" cy="769477"/>
          </a:xfrm>
          <a:prstGeom prst="rect">
            <a:avLst/>
          </a:prstGeom>
        </p:spPr>
      </p:pic>
      <p:grpSp>
        <p:nvGrpSpPr>
          <p:cNvPr id="2" name="Group 5"/>
          <p:cNvGrpSpPr/>
          <p:nvPr userDrawn="1"/>
        </p:nvGrpSpPr>
        <p:grpSpPr>
          <a:xfrm>
            <a:off x="6876256" y="6309320"/>
            <a:ext cx="2160239" cy="424960"/>
            <a:chOff x="6876256" y="6309320"/>
            <a:chExt cx="2160239" cy="424960"/>
          </a:xfrm>
        </p:grpSpPr>
        <p:sp>
          <p:nvSpPr>
            <p:cNvPr id="9" name="Rectangle 8"/>
            <p:cNvSpPr/>
            <p:nvPr/>
          </p:nvSpPr>
          <p:spPr>
            <a:xfrm>
              <a:off x="6876256" y="6309320"/>
              <a:ext cx="1136823" cy="424960"/>
            </a:xfrm>
            <a:prstGeom prst="rect">
              <a:avLst/>
            </a:prstGeom>
            <a:solidFill>
              <a:srgbClr val="3D392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GMEP</a:t>
              </a:r>
              <a:endPara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956376" y="6309320"/>
              <a:ext cx="1080119" cy="4249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1" dirty="0" smtClean="0">
                  <a:solidFill>
                    <a:srgbClr val="3D3923"/>
                  </a:solidFill>
                  <a:latin typeface="Arial" pitchFamily="34" charset="0"/>
                  <a:cs typeface="Arial" pitchFamily="34" charset="0"/>
                </a:rPr>
                <a:t>Glastir Monitoring and Evaluation Programme</a:t>
              </a:r>
              <a:endParaRPr lang="en-GB" sz="800" b="1" dirty="0">
                <a:solidFill>
                  <a:srgbClr val="3D392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NERC_Logo_Landscape_RGB_2013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6119813"/>
            <a:ext cx="1800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6084" name="Picture 9" descr="CEH_PMS_RGB.png"/>
          <p:cNvPicPr>
            <a:picLocks noChangeAspect="1"/>
          </p:cNvPicPr>
          <p:nvPr/>
        </p:nvPicPr>
        <p:blipFill>
          <a:blip r:embed="rId17" cstate="print"/>
          <a:srcRect l="10867" t="32491" r="8698" b="39833"/>
          <a:stretch>
            <a:fillRect/>
          </a:stretch>
        </p:blipFill>
        <p:spPr bwMode="auto">
          <a:xfrm>
            <a:off x="388938" y="6088063"/>
            <a:ext cx="17986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Oval 8"/>
          <p:cNvSpPr>
            <a:spLocks noChangeArrowheads="1"/>
          </p:cNvSpPr>
          <p:nvPr userDrawn="1"/>
        </p:nvSpPr>
        <p:spPr bwMode="auto">
          <a:xfrm>
            <a:off x="179388" y="260350"/>
            <a:ext cx="936625" cy="9366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 userDrawn="1"/>
        </p:nvSpPr>
        <p:spPr bwMode="auto">
          <a:xfrm>
            <a:off x="827088" y="260350"/>
            <a:ext cx="936625" cy="936625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60350"/>
            <a:ext cx="75707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51613"/>
            <a:ext cx="9144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47864" y="6375515"/>
            <a:ext cx="1800000" cy="437861"/>
          </a:xfrm>
          <a:prstGeom prst="rect">
            <a:avLst/>
          </a:prstGeom>
        </p:spPr>
      </p:pic>
      <p:pic>
        <p:nvPicPr>
          <p:cNvPr id="8" name="Picture 7" descr="New WG log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496" y="6043899"/>
            <a:ext cx="809624" cy="769477"/>
          </a:xfrm>
          <a:prstGeom prst="rect">
            <a:avLst/>
          </a:prstGeom>
        </p:spPr>
      </p:pic>
      <p:grpSp>
        <p:nvGrpSpPr>
          <p:cNvPr id="2" name="Group 5"/>
          <p:cNvGrpSpPr/>
          <p:nvPr userDrawn="1"/>
        </p:nvGrpSpPr>
        <p:grpSpPr>
          <a:xfrm>
            <a:off x="6876256" y="6309320"/>
            <a:ext cx="2160239" cy="424960"/>
            <a:chOff x="6876256" y="6309320"/>
            <a:chExt cx="2160239" cy="424960"/>
          </a:xfrm>
        </p:grpSpPr>
        <p:sp>
          <p:nvSpPr>
            <p:cNvPr id="9" name="Rectangle 8"/>
            <p:cNvSpPr/>
            <p:nvPr/>
          </p:nvSpPr>
          <p:spPr>
            <a:xfrm>
              <a:off x="6876256" y="6309320"/>
              <a:ext cx="1136823" cy="424960"/>
            </a:xfrm>
            <a:prstGeom prst="rect">
              <a:avLst/>
            </a:prstGeom>
            <a:solidFill>
              <a:srgbClr val="3D392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GMEP</a:t>
              </a:r>
              <a:endPara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956376" y="6309320"/>
              <a:ext cx="1080119" cy="4249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1" dirty="0" smtClean="0">
                  <a:solidFill>
                    <a:srgbClr val="3D3923"/>
                  </a:solidFill>
                  <a:latin typeface="Arial" pitchFamily="34" charset="0"/>
                  <a:cs typeface="Arial" pitchFamily="34" charset="0"/>
                </a:rPr>
                <a:t>Glastir Monitoring and Evaluation Programme</a:t>
              </a:r>
              <a:endParaRPr lang="en-GB" sz="800" b="1" dirty="0">
                <a:solidFill>
                  <a:srgbClr val="3D392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NERC_Logo_Landscape_RGB_2013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6119813"/>
            <a:ext cx="1800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6084" name="Picture 9" descr="CEH_PMS_RGB.png"/>
          <p:cNvPicPr>
            <a:picLocks noChangeAspect="1"/>
          </p:cNvPicPr>
          <p:nvPr/>
        </p:nvPicPr>
        <p:blipFill>
          <a:blip r:embed="rId17" cstate="print"/>
          <a:srcRect l="10867" t="32491" r="8698" b="39833"/>
          <a:stretch>
            <a:fillRect/>
          </a:stretch>
        </p:blipFill>
        <p:spPr bwMode="auto">
          <a:xfrm>
            <a:off x="388938" y="6088063"/>
            <a:ext cx="17986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3" r:id="rId10"/>
    <p:sldLayoutId id="2147484084" r:id="rId11"/>
    <p:sldLayoutId id="2147484085" r:id="rId12"/>
    <p:sldLayoutId id="2147484086" r:id="rId13"/>
    <p:sldLayoutId id="2147484087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47864" y="6375515"/>
            <a:ext cx="1800000" cy="437861"/>
          </a:xfrm>
          <a:prstGeom prst="rect">
            <a:avLst/>
          </a:prstGeom>
        </p:spPr>
      </p:pic>
      <p:pic>
        <p:nvPicPr>
          <p:cNvPr id="8" name="Picture 7" descr="New WG log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496" y="6043899"/>
            <a:ext cx="809624" cy="769477"/>
          </a:xfrm>
          <a:prstGeom prst="rect">
            <a:avLst/>
          </a:prstGeom>
        </p:spPr>
      </p:pic>
      <p:grpSp>
        <p:nvGrpSpPr>
          <p:cNvPr id="2" name="Group 5"/>
          <p:cNvGrpSpPr/>
          <p:nvPr userDrawn="1"/>
        </p:nvGrpSpPr>
        <p:grpSpPr>
          <a:xfrm>
            <a:off x="6876256" y="6309320"/>
            <a:ext cx="2160239" cy="424960"/>
            <a:chOff x="6876256" y="6309320"/>
            <a:chExt cx="2160239" cy="424960"/>
          </a:xfrm>
        </p:grpSpPr>
        <p:sp>
          <p:nvSpPr>
            <p:cNvPr id="9" name="Rectangle 8"/>
            <p:cNvSpPr/>
            <p:nvPr/>
          </p:nvSpPr>
          <p:spPr>
            <a:xfrm>
              <a:off x="6876256" y="6309320"/>
              <a:ext cx="1136823" cy="424960"/>
            </a:xfrm>
            <a:prstGeom prst="rect">
              <a:avLst/>
            </a:prstGeom>
            <a:solidFill>
              <a:srgbClr val="3D392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GMEP</a:t>
              </a:r>
              <a:endPara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956376" y="6309320"/>
              <a:ext cx="1080119" cy="4249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1" dirty="0" smtClean="0">
                  <a:solidFill>
                    <a:srgbClr val="3D3923"/>
                  </a:solidFill>
                  <a:latin typeface="Arial" pitchFamily="34" charset="0"/>
                  <a:cs typeface="Arial" pitchFamily="34" charset="0"/>
                </a:rPr>
                <a:t>Glastir Monitoring and Evaluation Programme</a:t>
              </a:r>
              <a:endParaRPr lang="en-GB" sz="800" b="1" dirty="0">
                <a:solidFill>
                  <a:srgbClr val="3D392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NERC_Logo_Landscape_RGB_2013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6119813"/>
            <a:ext cx="1800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6084" name="Picture 9" descr="CEH_PMS_RGB.png"/>
          <p:cNvPicPr>
            <a:picLocks noChangeAspect="1"/>
          </p:cNvPicPr>
          <p:nvPr/>
        </p:nvPicPr>
        <p:blipFill>
          <a:blip r:embed="rId17" cstate="print"/>
          <a:srcRect l="10867" t="32491" r="8698" b="39833"/>
          <a:stretch>
            <a:fillRect/>
          </a:stretch>
        </p:blipFill>
        <p:spPr bwMode="auto">
          <a:xfrm>
            <a:off x="388938" y="6088063"/>
            <a:ext cx="17986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1" r:id="rId10"/>
    <p:sldLayoutId id="2147484122" r:id="rId11"/>
    <p:sldLayoutId id="2147484123" r:id="rId12"/>
    <p:sldLayoutId id="2147484124" r:id="rId13"/>
    <p:sldLayoutId id="2147484125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4" name="Picture 3" descr="iStock_000004025886_PPbann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587" y="0"/>
            <a:ext cx="9144000" cy="728472"/>
          </a:xfrm>
          <a:prstGeom prst="rect">
            <a:avLst/>
          </a:prstGeom>
        </p:spPr>
      </p:pic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8464" y="6114078"/>
            <a:ext cx="1800000" cy="3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1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47864" y="6375515"/>
            <a:ext cx="1800000" cy="437861"/>
          </a:xfrm>
          <a:prstGeom prst="rect">
            <a:avLst/>
          </a:prstGeom>
        </p:spPr>
      </p:pic>
      <p:pic>
        <p:nvPicPr>
          <p:cNvPr id="8" name="Picture 7" descr="New WG log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496" y="6043899"/>
            <a:ext cx="809624" cy="769477"/>
          </a:xfrm>
          <a:prstGeom prst="rect">
            <a:avLst/>
          </a:prstGeom>
        </p:spPr>
      </p:pic>
      <p:grpSp>
        <p:nvGrpSpPr>
          <p:cNvPr id="2" name="Group 5"/>
          <p:cNvGrpSpPr/>
          <p:nvPr userDrawn="1"/>
        </p:nvGrpSpPr>
        <p:grpSpPr>
          <a:xfrm>
            <a:off x="6876256" y="6309320"/>
            <a:ext cx="2160239" cy="424960"/>
            <a:chOff x="6876256" y="6309320"/>
            <a:chExt cx="2160239" cy="424960"/>
          </a:xfrm>
        </p:grpSpPr>
        <p:sp>
          <p:nvSpPr>
            <p:cNvPr id="9" name="Rectangle 8"/>
            <p:cNvSpPr/>
            <p:nvPr/>
          </p:nvSpPr>
          <p:spPr>
            <a:xfrm>
              <a:off x="6876256" y="6309320"/>
              <a:ext cx="1136823" cy="424960"/>
            </a:xfrm>
            <a:prstGeom prst="rect">
              <a:avLst/>
            </a:prstGeom>
            <a:solidFill>
              <a:srgbClr val="3D392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GMEP</a:t>
              </a:r>
              <a:endPara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956376" y="6309320"/>
              <a:ext cx="1080119" cy="4249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1" dirty="0" smtClean="0">
                  <a:solidFill>
                    <a:srgbClr val="3D3923"/>
                  </a:solidFill>
                  <a:latin typeface="Arial" pitchFamily="34" charset="0"/>
                  <a:cs typeface="Arial" pitchFamily="34" charset="0"/>
                </a:rPr>
                <a:t>Glastir Monitoring and Evaluation Programme</a:t>
              </a:r>
              <a:endParaRPr lang="en-GB" sz="800" b="1" dirty="0">
                <a:solidFill>
                  <a:srgbClr val="3D392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NERC_Logo_Landscape_RGB_2013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6119813"/>
            <a:ext cx="1800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6084" name="Picture 9" descr="CEH_PMS_RGB.png"/>
          <p:cNvPicPr>
            <a:picLocks noChangeAspect="1"/>
          </p:cNvPicPr>
          <p:nvPr/>
        </p:nvPicPr>
        <p:blipFill>
          <a:blip r:embed="rId17" cstate="print"/>
          <a:srcRect l="10867" t="32491" r="8698" b="39833"/>
          <a:stretch>
            <a:fillRect/>
          </a:stretch>
        </p:blipFill>
        <p:spPr bwMode="auto">
          <a:xfrm>
            <a:off x="388938" y="6088063"/>
            <a:ext cx="17986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29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9" r:id="rId10"/>
    <p:sldLayoutId id="2147484200" r:id="rId11"/>
    <p:sldLayoutId id="2147484201" r:id="rId12"/>
    <p:sldLayoutId id="2147484202" r:id="rId13"/>
    <p:sldLayoutId id="214748420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448" y="0"/>
            <a:ext cx="4806553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744" y="5626100"/>
            <a:ext cx="2431256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61912" y="536575"/>
            <a:ext cx="61531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1912" y="0"/>
            <a:ext cx="61531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 for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147" y="1073150"/>
            <a:ext cx="615195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overnment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912" y="1611313"/>
            <a:ext cx="61531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rogramme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1913" y="6227764"/>
            <a:ext cx="477083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kern="10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by the UK Space Agency</a:t>
            </a:r>
          </a:p>
          <a:p>
            <a:pPr>
              <a:defRPr/>
            </a:pPr>
            <a:r>
              <a:rPr lang="en-GB" sz="1200" kern="10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in collaboration with the Satellite Applications Catapult</a:t>
            </a:r>
          </a:p>
        </p:txBody>
      </p:sp>
      <p:sp>
        <p:nvSpPr>
          <p:cNvPr id="1033" name="TextBox 13"/>
          <p:cNvSpPr txBox="1">
            <a:spLocks noChangeArrowheads="1"/>
          </p:cNvSpPr>
          <p:nvPr userDrawn="1"/>
        </p:nvSpPr>
        <p:spPr bwMode="auto">
          <a:xfrm>
            <a:off x="61913" y="5691189"/>
            <a:ext cx="458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 smtClean="0">
                <a:solidFill>
                  <a:srgbClr val="ED1B24"/>
                </a:solidFill>
              </a:rPr>
              <a:t>Email: </a:t>
            </a:r>
            <a:r>
              <a:rPr lang="en-GB" altLang="en-US" sz="1200" b="1" dirty="0" smtClean="0">
                <a:solidFill>
                  <a:srgbClr val="015581"/>
                </a:solidFill>
                <a:hlinkClick r:id="rId7"/>
              </a:rPr>
              <a:t>ssgp@sa.catapult.org.uk</a:t>
            </a:r>
            <a:endParaRPr lang="en-GB" altLang="en-US" sz="1200" b="1" dirty="0" smtClean="0">
              <a:solidFill>
                <a:srgbClr val="01558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 smtClean="0">
                <a:solidFill>
                  <a:srgbClr val="ED1B24"/>
                </a:solidFill>
              </a:rPr>
              <a:t>Web: </a:t>
            </a:r>
            <a:r>
              <a:rPr lang="en-GB" altLang="en-US" sz="1200" b="1" dirty="0" smtClean="0">
                <a:solidFill>
                  <a:srgbClr val="ED1B24"/>
                </a:solidFill>
                <a:hlinkClick r:id="rId8"/>
              </a:rPr>
              <a:t>www.spaceforsmartergovernment.uk</a:t>
            </a:r>
            <a:r>
              <a:rPr lang="en-GB" altLang="en-US" sz="1200" b="1" dirty="0" smtClean="0">
                <a:solidFill>
                  <a:srgbClr val="ED1B24"/>
                </a:solidFill>
              </a:rPr>
              <a:t> </a:t>
            </a:r>
            <a:endParaRPr lang="en-GB" altLang="en-US" sz="1200" b="1" dirty="0" smtClean="0">
              <a:solidFill>
                <a:srgbClr val="01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2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1CF12A-7A34-4E64-BEFB-26A654DB2BFA}" type="datetimeFigureOut">
              <a:rPr lang="en-GB"/>
              <a:pPr>
                <a:defRPr/>
              </a:pPr>
              <a:t>07/03/2018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054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-12700"/>
            <a:ext cx="2905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28650" y="1328738"/>
            <a:ext cx="7886700" cy="0"/>
          </a:xfrm>
          <a:prstGeom prst="line">
            <a:avLst/>
          </a:prstGeom>
          <a:ln w="19050" cap="flat" cmpd="sng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744" y="5626100"/>
            <a:ext cx="2431256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1913" y="6227764"/>
            <a:ext cx="477083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kern="10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by the UK Space Agency</a:t>
            </a:r>
          </a:p>
          <a:p>
            <a:pPr>
              <a:defRPr/>
            </a:pPr>
            <a:r>
              <a:rPr lang="en-GB" sz="1200" kern="10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in collaboration with the Satellite Applications Catapult</a:t>
            </a: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61913" y="5985045"/>
            <a:ext cx="45886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 smtClean="0">
                <a:solidFill>
                  <a:srgbClr val="ED1B24"/>
                </a:solidFill>
              </a:rPr>
              <a:t>Web: </a:t>
            </a:r>
            <a:r>
              <a:rPr lang="en-GB" altLang="en-US" sz="1200" b="1" dirty="0" smtClean="0">
                <a:solidFill>
                  <a:srgbClr val="ED1B24"/>
                </a:solidFill>
                <a:hlinkClick r:id="rId10"/>
              </a:rPr>
              <a:t>www.spaceforsmartergovernment.uk</a:t>
            </a:r>
            <a:r>
              <a:rPr lang="en-GB" altLang="en-US" sz="1200" b="1" dirty="0" smtClean="0">
                <a:solidFill>
                  <a:srgbClr val="ED1B24"/>
                </a:solidFill>
              </a:rPr>
              <a:t> </a:t>
            </a:r>
            <a:endParaRPr lang="en-GB" altLang="en-US" sz="1200" b="1" dirty="0" smtClean="0">
              <a:solidFill>
                <a:srgbClr val="01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ED1B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D1B2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5" name="Picture 4" descr="nerc-long-logo-200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732240" y="6112018"/>
            <a:ext cx="2016224" cy="4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448" y="0"/>
            <a:ext cx="4806553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744" y="5626100"/>
            <a:ext cx="2431256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61912" y="536575"/>
            <a:ext cx="61531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1912" y="0"/>
            <a:ext cx="61531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 for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147" y="1073150"/>
            <a:ext cx="615195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overnment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912" y="1611313"/>
            <a:ext cx="61531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100" dirty="0">
                <a:solidFill>
                  <a:srgbClr val="ED1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000" b="1" kern="1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rogramme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1913" y="6227764"/>
            <a:ext cx="477083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kern="10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by the UK Space Agency</a:t>
            </a:r>
          </a:p>
          <a:p>
            <a:pPr>
              <a:defRPr/>
            </a:pPr>
            <a:r>
              <a:rPr lang="en-GB" sz="1200" kern="100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in collaboration with the Satellite Applications Catapult</a:t>
            </a:r>
          </a:p>
        </p:txBody>
      </p:sp>
      <p:sp>
        <p:nvSpPr>
          <p:cNvPr id="1033" name="TextBox 13"/>
          <p:cNvSpPr txBox="1">
            <a:spLocks noChangeArrowheads="1"/>
          </p:cNvSpPr>
          <p:nvPr userDrawn="1"/>
        </p:nvSpPr>
        <p:spPr bwMode="auto">
          <a:xfrm>
            <a:off x="61913" y="5691189"/>
            <a:ext cx="458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 smtClean="0">
                <a:solidFill>
                  <a:srgbClr val="ED1B24"/>
                </a:solidFill>
              </a:rPr>
              <a:t>Email: </a:t>
            </a:r>
            <a:r>
              <a:rPr lang="en-GB" altLang="en-US" sz="1200" b="1" dirty="0" smtClean="0">
                <a:solidFill>
                  <a:srgbClr val="015581"/>
                </a:solidFill>
                <a:hlinkClick r:id="rId7"/>
              </a:rPr>
              <a:t>ssgp@sa.catapult.org.uk</a:t>
            </a:r>
            <a:endParaRPr lang="en-GB" altLang="en-US" sz="1200" b="1" dirty="0" smtClean="0">
              <a:solidFill>
                <a:srgbClr val="01558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 smtClean="0">
                <a:solidFill>
                  <a:srgbClr val="ED1B24"/>
                </a:solidFill>
              </a:rPr>
              <a:t>Web: </a:t>
            </a:r>
            <a:r>
              <a:rPr lang="en-GB" altLang="en-US" sz="1200" b="1" dirty="0" smtClean="0">
                <a:solidFill>
                  <a:srgbClr val="ED1B24"/>
                </a:solidFill>
                <a:hlinkClick r:id="rId8"/>
              </a:rPr>
              <a:t>www.spaceforsmartergovernment.uk</a:t>
            </a:r>
            <a:r>
              <a:rPr lang="en-GB" altLang="en-US" sz="1200" b="1" dirty="0" smtClean="0">
                <a:solidFill>
                  <a:srgbClr val="ED1B24"/>
                </a:solidFill>
              </a:rPr>
              <a:t> </a:t>
            </a:r>
            <a:endParaRPr lang="en-GB" altLang="en-US" sz="1200" b="1" dirty="0" smtClean="0">
              <a:solidFill>
                <a:srgbClr val="01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2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3" r:id="rId2"/>
    <p:sldLayoutId id="214748426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6" name="Picture 5" descr="NERC-logo-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4680" y="6086561"/>
            <a:ext cx="1401387" cy="4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4" name="Picture 3" descr="iStock_000004025886_P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87" y="0"/>
            <a:ext cx="9144000" cy="728472"/>
          </a:xfrm>
          <a:prstGeom prst="rect">
            <a:avLst/>
          </a:prstGeom>
        </p:spPr>
      </p:pic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464" y="6114078"/>
            <a:ext cx="1800000" cy="3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4" name="Picture 3" descr="iStock_000004025886_PPbann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87" y="0"/>
            <a:ext cx="9144000" cy="728472"/>
          </a:xfrm>
          <a:prstGeom prst="rect">
            <a:avLst/>
          </a:prstGeom>
        </p:spPr>
      </p:pic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8464" y="6114078"/>
            <a:ext cx="1800000" cy="3907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Protect - Commercial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Tuesday 12/11/2013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260C-39C8-49B4-A97C-B7A69E7DF2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195" name="Picture 9" descr="CEH_PMS_RGB.png"/>
          <p:cNvPicPr>
            <a:picLocks noChangeAspect="1"/>
          </p:cNvPicPr>
          <p:nvPr/>
        </p:nvPicPr>
        <p:blipFill>
          <a:blip r:embed="rId6" cstate="print"/>
          <a:srcRect l="10867" t="32491" r="8698" b="39833"/>
          <a:stretch>
            <a:fillRect/>
          </a:stretch>
        </p:blipFill>
        <p:spPr bwMode="auto">
          <a:xfrm>
            <a:off x="388938" y="6088063"/>
            <a:ext cx="17986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580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6653" r="-399" b="23339"/>
          <a:stretch/>
        </p:blipFill>
        <p:spPr>
          <a:xfrm>
            <a:off x="1" y="0"/>
            <a:ext cx="9180512" cy="3429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Pete Henrys,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Centre for Ecology &amp; Hydrology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 smtClean="0"/>
          </a:p>
          <a:p>
            <a:r>
              <a:rPr lang="en-GB" sz="2400" i="1" dirty="0" smtClean="0"/>
              <a:t>UKEOF Monitoring &amp; Modelling Workshop</a:t>
            </a:r>
            <a:endParaRPr lang="en-GB" sz="2400" i="1" dirty="0" smtClean="0"/>
          </a:p>
          <a:p>
            <a:r>
              <a:rPr lang="en-GB" sz="1800" i="1" dirty="0" smtClean="0"/>
              <a:t>7</a:t>
            </a:r>
            <a:r>
              <a:rPr lang="en-GB" sz="1800" i="1" baseline="30000" dirty="0" smtClean="0"/>
              <a:t>th</a:t>
            </a:r>
            <a:r>
              <a:rPr lang="en-GB" sz="1800" i="1" dirty="0" smtClean="0"/>
              <a:t> March</a:t>
            </a:r>
            <a:r>
              <a:rPr lang="en-GB" sz="1800" i="1" dirty="0" smtClean="0"/>
              <a:t> 2018</a:t>
            </a:r>
            <a:endParaRPr lang="en-GB" sz="1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en-GB" b="1" dirty="0" smtClean="0"/>
              <a:t>Mapping Natural Capital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002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Mapping Change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ph_change_relative_ally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4977"/>
            <a:ext cx="9144000" cy="54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Vegetation species’ occurrence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CS randomly placed quadrats within each 1km square</a:t>
            </a:r>
          </a:p>
          <a:p>
            <a:r>
              <a:rPr lang="en-GB" dirty="0" smtClean="0"/>
              <a:t>BSBI ad hoc volunteer records as part of its Plant Atlas programmes</a:t>
            </a:r>
          </a:p>
          <a:p>
            <a:r>
              <a:rPr lang="en-GB" dirty="0" smtClean="0"/>
              <a:t>Take </a:t>
            </a:r>
            <a:r>
              <a:rPr lang="en-GB" i="1" dirty="0" err="1" smtClean="0"/>
              <a:t>Calluna</a:t>
            </a:r>
            <a:r>
              <a:rPr lang="en-GB" i="1" dirty="0" smtClean="0"/>
              <a:t> vulgaris </a:t>
            </a:r>
            <a:r>
              <a:rPr lang="en-GB" dirty="0" smtClean="0"/>
              <a:t>(Heather) as an example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19" y="3729161"/>
            <a:ext cx="2079804" cy="2940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30" y="3729161"/>
            <a:ext cx="2199489" cy="29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Simple joint distribution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 smtClean="0"/>
                  <a:t>presence or absence of species within CS square </a:t>
                </a:r>
                <a:r>
                  <a:rPr lang="en-GB" sz="2000" i="1" dirty="0" smtClean="0"/>
                  <a:t>j</a:t>
                </a:r>
                <a:r>
                  <a:rPr lang="en-GB" sz="2000" dirty="0" smtClean="0"/>
                  <a:t> with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presence or absence of species within </a:t>
                </a:r>
                <a:r>
                  <a:rPr lang="en-GB" sz="2000" dirty="0" smtClean="0"/>
                  <a:t>BSBI </a:t>
                </a:r>
                <a:r>
                  <a:rPr lang="en-GB" sz="2000" dirty="0" err="1" smtClean="0"/>
                  <a:t>hectad</a:t>
                </a:r>
                <a:r>
                  <a:rPr lang="en-GB" sz="2000" dirty="0" smtClean="0"/>
                  <a:t> </a:t>
                </a:r>
                <a:r>
                  <a:rPr lang="en-GB" sz="2000" i="1" dirty="0" smtClean="0"/>
                  <a:t>i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with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9632" y="2420888"/>
                <a:ext cx="6912768" cy="307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𝐵𝑒𝑟𝑛𝑜𝑢𝑙𝑙𝑖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𝑁𝑘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</m:e>
                      </m:nary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𝐵𝑒𝑟𝑛𝑜𝑢𝑙𝑙𝑖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𝑁𝑙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0888"/>
                <a:ext cx="6912768" cy="3076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4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2576" y="28971"/>
            <a:ext cx="9144000" cy="7286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576" y="757634"/>
            <a:ext cx="9144000" cy="61277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72576" y="5608971"/>
            <a:ext cx="5688632" cy="4318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4" y="63419"/>
            <a:ext cx="7783144" cy="613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8905" y="2306403"/>
            <a:ext cx="2587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High uncertainty in mid-Wales where model (Heath and Altitude) does not explain variation and contribution from BSBI is poor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52128" y="18641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Occurrence Probability Map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00600" y="234798"/>
            <a:ext cx="176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Uncertainty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32" y="728663"/>
            <a:ext cx="2358008" cy="330121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Integrated analysis plan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052736"/>
            <a:ext cx="8640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772816"/>
            <a:ext cx="8640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1772816"/>
            <a:ext cx="1368152" cy="982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Integrated Modelling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221088"/>
            <a:ext cx="11521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Covariates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3107" y="1951304"/>
            <a:ext cx="1152128" cy="661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products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7704" y="1844824"/>
            <a:ext cx="1152128" cy="9100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1403648" y="1340768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1403648" y="2060848"/>
            <a:ext cx="43204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6"/>
            <a:endCxn id="7" idx="1"/>
          </p:cNvCxnSpPr>
          <p:nvPr/>
        </p:nvCxnSpPr>
        <p:spPr>
          <a:xfrm flipV="1">
            <a:off x="3059832" y="2263850"/>
            <a:ext cx="576064" cy="3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43908" y="3448150"/>
            <a:ext cx="1152128" cy="9100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913439" y="2052136"/>
            <a:ext cx="121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Identify &amp; Extract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889" y="3660287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Transform &amp; Process</a:t>
            </a:r>
            <a:endParaRPr lang="en-GB" sz="1600" dirty="0"/>
          </a:p>
        </p:txBody>
      </p: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1547664" y="3933056"/>
            <a:ext cx="208823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7" idx="2"/>
          </p:cNvCxnSpPr>
          <p:nvPr/>
        </p:nvCxnSpPr>
        <p:spPr>
          <a:xfrm flipV="1">
            <a:off x="4319972" y="2754883"/>
            <a:ext cx="0" cy="69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570773" y="1808819"/>
            <a:ext cx="1152128" cy="9100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394920" y="1934899"/>
            <a:ext cx="1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Predict &amp; Extrapolate</a:t>
            </a:r>
            <a:endParaRPr lang="en-GB" sz="1600" dirty="0"/>
          </a:p>
        </p:txBody>
      </p:sp>
      <p:cxnSp>
        <p:nvCxnSpPr>
          <p:cNvPr id="38" name="Elbow Connector 37"/>
          <p:cNvCxnSpPr>
            <a:endCxn id="29" idx="4"/>
          </p:cNvCxnSpPr>
          <p:nvPr/>
        </p:nvCxnSpPr>
        <p:spPr>
          <a:xfrm flipV="1">
            <a:off x="4886700" y="2718878"/>
            <a:ext cx="1260137" cy="12337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3"/>
          </p:cNvCxnSpPr>
          <p:nvPr/>
        </p:nvCxnSpPr>
        <p:spPr>
          <a:xfrm>
            <a:off x="5004048" y="2263850"/>
            <a:ext cx="576064" cy="1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9" idx="1"/>
          </p:cNvCxnSpPr>
          <p:nvPr/>
        </p:nvCxnSpPr>
        <p:spPr>
          <a:xfrm>
            <a:off x="6767066" y="2257176"/>
            <a:ext cx="436041" cy="2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9" idx="0"/>
          </p:cNvCxnSpPr>
          <p:nvPr/>
        </p:nvCxnSpPr>
        <p:spPr>
          <a:xfrm rot="16200000" flipV="1">
            <a:off x="4286142" y="-1541726"/>
            <a:ext cx="682544" cy="63035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441364" y="1151714"/>
            <a:ext cx="2930835" cy="284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537385" y="1115452"/>
            <a:ext cx="283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Adaptive/Targeted </a:t>
            </a: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39552" y="2564904"/>
            <a:ext cx="8640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Model Output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stCxn id="36" idx="3"/>
          </p:cNvCxnSpPr>
          <p:nvPr/>
        </p:nvCxnSpPr>
        <p:spPr>
          <a:xfrm flipV="1">
            <a:off x="1403648" y="2348880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Novel statistical modelling allows us to make more use of information available</a:t>
            </a:r>
          </a:p>
          <a:p>
            <a:pPr lvl="1">
              <a:spcAft>
                <a:spcPts val="1200"/>
              </a:spcAft>
            </a:pPr>
            <a:r>
              <a:rPr lang="en-GB" sz="2400" dirty="0" smtClean="0"/>
              <a:t>Use covariate data</a:t>
            </a:r>
          </a:p>
          <a:p>
            <a:pPr lvl="1">
              <a:spcAft>
                <a:spcPts val="1200"/>
              </a:spcAft>
            </a:pPr>
            <a:r>
              <a:rPr lang="en-GB" sz="2400" dirty="0" smtClean="0"/>
              <a:t>Use multiple data sources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Models explicitly highlight where uncertainty is high and perhaps more data is required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Models potentially allow for understanding spatial and temporal relationships and interactions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eh.ac.uk/sites/default/files/lcm20071kmuk-25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96" y="3212976"/>
            <a:ext cx="1816822" cy="3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Natural England’s Approach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279"/>
          <a:stretch/>
        </p:blipFill>
        <p:spPr>
          <a:xfrm>
            <a:off x="5652120" y="765709"/>
            <a:ext cx="3398588" cy="444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3" y="973730"/>
            <a:ext cx="2254813" cy="3092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0000" y="1092994"/>
            <a:ext cx="1728192" cy="25161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63888" y="3759061"/>
            <a:ext cx="360208" cy="67805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65331" y="3429000"/>
            <a:ext cx="1250885" cy="102945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Scale</a:t>
            </a:r>
          </a:p>
          <a:p>
            <a:endParaRPr lang="en-GB" dirty="0" smtClean="0"/>
          </a:p>
          <a:p>
            <a:r>
              <a:rPr lang="en-GB" dirty="0" smtClean="0"/>
              <a:t>Representative</a:t>
            </a:r>
          </a:p>
          <a:p>
            <a:endParaRPr lang="en-GB" dirty="0"/>
          </a:p>
          <a:p>
            <a:r>
              <a:rPr lang="en-GB" dirty="0" smtClean="0"/>
              <a:t>Data Sources</a:t>
            </a:r>
          </a:p>
          <a:p>
            <a:endParaRPr lang="en-GB" dirty="0"/>
          </a:p>
          <a:p>
            <a:r>
              <a:rPr lang="en-GB" dirty="0" smtClean="0"/>
              <a:t>Uncertainty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142" y="455248"/>
            <a:ext cx="2478987" cy="181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58" y="455248"/>
            <a:ext cx="1794074" cy="2385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956" y="2366999"/>
            <a:ext cx="2981387" cy="1574665"/>
          </a:xfrm>
          <a:prstGeom prst="rect">
            <a:avLst/>
          </a:prstGeom>
        </p:spPr>
      </p:pic>
      <p:pic>
        <p:nvPicPr>
          <p:cNvPr id="9218" name="Picture 2" descr="http://naturelocator.org/images/iPhone-5-Black-MockUp-home-sm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68" y="4110303"/>
            <a:ext cx="1270946" cy="2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andsat.gsfc.nasa.gov/wp-content/uploads/2013/01/ldcm_2012_C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63" y="4052401"/>
            <a:ext cx="2736304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499"/>
          <a:stretch/>
        </p:blipFill>
        <p:spPr>
          <a:xfrm>
            <a:off x="6084168" y="1124744"/>
            <a:ext cx="3096344" cy="473163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Countryside Survey</a:t>
            </a:r>
            <a:endParaRPr lang="en-GB" dirty="0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65" y="1821680"/>
            <a:ext cx="2735535" cy="411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30363"/>
            <a:ext cx="3816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is stratified by land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estimates were design based until 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2007 model based estimates were introduced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reliance upon the balanced, stratified nature of the sample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Mapping CS data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75007"/>
            <a:ext cx="2059280" cy="2882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93" y="-7108"/>
            <a:ext cx="2260507" cy="440365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7380312" cy="612775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Spatial assessment based on CS data was typically done via Kriging based approaches</a:t>
            </a:r>
          </a:p>
          <a:p>
            <a:endParaRPr lang="en-GB" sz="2400" dirty="0"/>
          </a:p>
          <a:p>
            <a:r>
              <a:rPr lang="en-GB" sz="2400" dirty="0" smtClean="0"/>
              <a:t>Or by GIS classification</a:t>
            </a:r>
          </a:p>
          <a:p>
            <a:endParaRPr lang="en-GB" sz="2400" dirty="0" smtClean="0"/>
          </a:p>
          <a:p>
            <a:r>
              <a:rPr lang="en-GB" sz="2400" dirty="0" smtClean="0"/>
              <a:t>However, we have a wealth of data and the tools required to make use of this to improve spatial predictions AND national estimates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8244408" y="836712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Model based </a:t>
            </a:r>
            <a:r>
              <a:rPr lang="en-GB" dirty="0" err="1" smtClean="0"/>
              <a:t>Geostatistics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373" y="1124744"/>
            <a:ext cx="4978371" cy="187220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23728" y="3139941"/>
            <a:ext cx="6217851" cy="3089369"/>
            <a:chOff x="309967" y="1231096"/>
            <a:chExt cx="6217851" cy="30893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23528" y="1279793"/>
                  <a:ext cx="2092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279793"/>
                  <a:ext cx="20922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471" r="-20588" b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9967" y="1664927"/>
                  <a:ext cx="239553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7" y="1664927"/>
                  <a:ext cx="239553" cy="299313"/>
                </a:xfrm>
                <a:prstGeom prst="rect">
                  <a:avLst/>
                </a:prstGeom>
                <a:blipFill>
                  <a:blip r:embed="rId5"/>
                  <a:stretch>
                    <a:fillRect l="-32500" r="-12500" b="-265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6903" y="2107922"/>
                  <a:ext cx="258661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903" y="2107922"/>
                  <a:ext cx="258661" cy="299313"/>
                </a:xfrm>
                <a:prstGeom prst="rect">
                  <a:avLst/>
                </a:prstGeom>
                <a:blipFill>
                  <a:blip r:embed="rId6"/>
                  <a:stretch>
                    <a:fillRect l="-11628" r="-11628" b="-265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3592" y="2492896"/>
                  <a:ext cx="2091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92" y="2492896"/>
                  <a:ext cx="20916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6471" r="-23529" b="-260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0553" y="2886147"/>
                  <a:ext cx="2089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53" y="2886147"/>
                  <a:ext cx="20896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4286" r="-8571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0040" y="3255754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40" y="3255754"/>
                  <a:ext cx="2099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857" r="-22857" b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23528" y="3618414"/>
                  <a:ext cx="14412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( 0 ,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618414"/>
                  <a:ext cx="1441228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390" t="-4444" r="-5508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7253" y="4001259"/>
                  <a:ext cx="1955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53" y="4001259"/>
                  <a:ext cx="19556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4242" r="-24242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676159" y="1231096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Response variable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158" y="1664927"/>
              <a:ext cx="5109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Some function (potentially smooth) of covariate </a:t>
              </a:r>
              <a:r>
                <a:rPr lang="en-GB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endParaRPr lang="en-GB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158" y="2080951"/>
              <a:ext cx="203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GB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=1,..,k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Covariates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878" y="2470225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Link function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9646" y="2836689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Intercept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8148" y="3203153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Grouping levels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93216" y="3572485"/>
              <a:ext cx="4634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variation for grouping levels defined by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GB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076" y="3951133"/>
              <a:ext cx="4442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Stationary Gaussian process. Locations </a:t>
              </a:r>
              <a:r>
                <a:rPr lang="en-GB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en-GB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9018" y="736174"/>
            <a:ext cx="7249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Diggle, P. J. et al. 1998. Model-based </a:t>
            </a:r>
            <a:r>
              <a:rPr lang="en-GB" sz="1400" i="1" dirty="0" err="1"/>
              <a:t>geostatistics</a:t>
            </a:r>
            <a:r>
              <a:rPr lang="en-GB" sz="1400" i="1" dirty="0"/>
              <a:t> (with discussion</a:t>
            </a:r>
            <a:r>
              <a:rPr lang="en-GB" sz="1400" i="1" dirty="0" smtClean="0"/>
              <a:t>). J</a:t>
            </a:r>
            <a:r>
              <a:rPr lang="en-GB" sz="1400" i="1" dirty="0"/>
              <a:t>. R. Stat. Soc. C 47: 299–351.</a:t>
            </a:r>
          </a:p>
        </p:txBody>
      </p:sp>
    </p:spTree>
    <p:extLst>
      <p:ext uri="{BB962C8B-B14F-4D97-AF65-F5344CB8AC3E}">
        <p14:creationId xmlns:p14="http://schemas.microsoft.com/office/powerpoint/2010/main" val="3654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604810"/>
            <a:ext cx="4427984" cy="36162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30250"/>
            <a:ext cx="5868144" cy="6127750"/>
          </a:xfrm>
        </p:spPr>
        <p:txBody>
          <a:bodyPr/>
          <a:lstStyle/>
          <a:p>
            <a:r>
              <a:rPr lang="en-GB" dirty="0" smtClean="0"/>
              <a:t>Soil invertebrate richness</a:t>
            </a:r>
          </a:p>
          <a:p>
            <a:pPr lvl="1"/>
            <a:r>
              <a:rPr lang="en-GB" sz="2000" dirty="0" smtClean="0"/>
              <a:t>Water supply; nutrient cycling; flood mitigation; climate regulation</a:t>
            </a:r>
          </a:p>
          <a:p>
            <a:r>
              <a:rPr lang="en-GB" sz="2800" dirty="0" smtClean="0"/>
              <a:t>Covariates including:</a:t>
            </a:r>
          </a:p>
          <a:p>
            <a:pPr lvl="1"/>
            <a:r>
              <a:rPr lang="en-GB" sz="2000" dirty="0" err="1" smtClean="0"/>
              <a:t>Propn</a:t>
            </a:r>
            <a:r>
              <a:rPr lang="en-GB" sz="2000" dirty="0" smtClean="0"/>
              <a:t> Woodland, Arable, Semi-</a:t>
            </a:r>
            <a:r>
              <a:rPr lang="en-GB" sz="2000" dirty="0" err="1" smtClean="0"/>
              <a:t>nat</a:t>
            </a:r>
            <a:r>
              <a:rPr lang="en-GB" sz="2000" dirty="0" smtClean="0"/>
              <a:t> ; MAT ; N Deposition; Altitude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-2651" y="4005064"/>
            <a:ext cx="9396536" cy="4346166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kern="1200" cap="non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74738" indent="-361950" algn="l" rtl="0" fontAlgn="base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Random effects for samples from same 1km square </a:t>
            </a:r>
          </a:p>
          <a:p>
            <a:r>
              <a:rPr lang="en-GB" sz="2800" dirty="0" smtClean="0"/>
              <a:t>Spatial structure </a:t>
            </a:r>
          </a:p>
        </p:txBody>
      </p:sp>
    </p:spTree>
    <p:extLst>
      <p:ext uri="{BB962C8B-B14F-4D97-AF65-F5344CB8AC3E}">
        <p14:creationId xmlns:p14="http://schemas.microsoft.com/office/powerpoint/2010/main" val="2066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59" y="704821"/>
            <a:ext cx="2791739" cy="56008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  <a:r>
              <a:rPr lang="en-GB" dirty="0" smtClean="0"/>
              <a:t> </a:t>
            </a:r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27584" y="1301222"/>
          <a:ext cx="4463016" cy="2592291"/>
        </p:xfrm>
        <a:graphic>
          <a:graphicData uri="http://schemas.openxmlformats.org/drawingml/2006/table">
            <a:tbl>
              <a:tblPr/>
              <a:tblGrid>
                <a:gridCol w="84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2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0.025quant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0.5quant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0.975quant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4329223"/>
            <a:ext cx="2418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C00000"/>
                </a:solidFill>
              </a:rPr>
              <a:t>Significant effects of: </a:t>
            </a:r>
          </a:p>
          <a:p>
            <a:r>
              <a:rPr lang="en-GB" sz="2000" i="1" dirty="0" smtClean="0">
                <a:solidFill>
                  <a:srgbClr val="C00000"/>
                </a:solidFill>
              </a:rPr>
              <a:t>Altitude</a:t>
            </a:r>
          </a:p>
          <a:p>
            <a:r>
              <a:rPr lang="en-GB" sz="2000" i="1" dirty="0" err="1" smtClean="0">
                <a:solidFill>
                  <a:srgbClr val="C00000"/>
                </a:solidFill>
              </a:rPr>
              <a:t>Propn</a:t>
            </a:r>
            <a:r>
              <a:rPr lang="en-GB" sz="2000" i="1" dirty="0" smtClean="0">
                <a:solidFill>
                  <a:srgbClr val="C00000"/>
                </a:solidFill>
              </a:rPr>
              <a:t> Woodland</a:t>
            </a:r>
          </a:p>
          <a:p>
            <a:r>
              <a:rPr lang="en-GB" sz="2000" i="1" dirty="0" err="1" smtClean="0">
                <a:solidFill>
                  <a:srgbClr val="C00000"/>
                </a:solidFill>
              </a:rPr>
              <a:t>Propn</a:t>
            </a:r>
            <a:r>
              <a:rPr lang="en-GB" sz="2000" i="1" dirty="0" smtClean="0">
                <a:solidFill>
                  <a:srgbClr val="C00000"/>
                </a:solidFill>
              </a:rPr>
              <a:t> Arable land</a:t>
            </a:r>
            <a:endParaRPr lang="en-GB" sz="2000" i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03" y="4151130"/>
            <a:ext cx="485775" cy="2505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66894" y="417488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 richness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266894" y="6109901"/>
            <a:ext cx="139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 richness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830016" y="4544218"/>
            <a:ext cx="0" cy="15656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UK Natural Capital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745" y="1020469"/>
            <a:ext cx="3698751" cy="1844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71" y="1630173"/>
            <a:ext cx="3975661" cy="208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724" y="2310590"/>
            <a:ext cx="4141465" cy="2091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664" y="3028343"/>
            <a:ext cx="4072081" cy="2221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0" y="3888389"/>
            <a:ext cx="3928065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70" y="3894420"/>
            <a:ext cx="12698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Soil Carbon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9382" y="3059668"/>
            <a:ext cx="21905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Carbon in Vegetation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2724" y="2318803"/>
            <a:ext cx="8515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Soil pH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13500" y="1636406"/>
            <a:ext cx="185916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Plant Biodiversity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84290" y="1039748"/>
            <a:ext cx="22944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Nectar plants for Bees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250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-PPT-presentation-template-MasterSlides_Essentials-new-nerc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EH_PowerPoint_MasterSlides_Extras_Nov2013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Content_CE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EH_WithNewNERC-log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LWEC Template">
  <a:themeElements>
    <a:clrScheme name="LWE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WEC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WE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E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E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E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E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E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E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E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E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E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E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E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CEH_WithNewNERC-log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_Content_CE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8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_Content_CE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6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_CEH_PowerPoint_MasterSlides_Extras_Nov2013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9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4_Content_CE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7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27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8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2_CEH_PowerPoint_MasterSlides_Extras_Nov2013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_CEH_PowerPoint_MasterSlides_Extras_Nov2013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orporate_Conte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10863</TotalTime>
  <Words>444</Words>
  <Application>Microsoft Office PowerPoint</Application>
  <PresentationFormat>On-screen Show (4:3)</PresentationFormat>
  <Paragraphs>142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40</vt:i4>
      </vt:variant>
      <vt:variant>
        <vt:lpstr>Slide Titles</vt:lpstr>
      </vt:variant>
      <vt:variant>
        <vt:i4>15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Cambria Math</vt:lpstr>
      <vt:lpstr>Times New Roman</vt:lpstr>
      <vt:lpstr>CEH-PPT-presentation-template-MasterSlides_Essentials-new-nerc-logo</vt:lpstr>
      <vt:lpstr>Titles_white-blue</vt:lpstr>
      <vt:lpstr>Titles_green-white</vt:lpstr>
      <vt:lpstr>Titles_white-green</vt:lpstr>
      <vt:lpstr>Content_Solid banner_blue</vt:lpstr>
      <vt:lpstr>Content_Solid banner_green</vt:lpstr>
      <vt:lpstr>1_Content_Solid banner_green</vt:lpstr>
      <vt:lpstr>1_Corporate_Content_blue</vt:lpstr>
      <vt:lpstr>1_Titles_green-white</vt:lpstr>
      <vt:lpstr>2_Content_Solid banner_green</vt:lpstr>
      <vt:lpstr>CEH_PowerPoint_MasterSlides_Extras_Nov2013[1]</vt:lpstr>
      <vt:lpstr>3_Content_Solid banner_green</vt:lpstr>
      <vt:lpstr>4_Content_Solid banner_green</vt:lpstr>
      <vt:lpstr>5_Content_Solid banner_green</vt:lpstr>
      <vt:lpstr>1_Content_CEH</vt:lpstr>
      <vt:lpstr>6_Content_Solid banner_green</vt:lpstr>
      <vt:lpstr>CEH_WithNewNERC-logo (1)</vt:lpstr>
      <vt:lpstr>1_Content_Solid banner_blue</vt:lpstr>
      <vt:lpstr>7_Content_Solid banner_green</vt:lpstr>
      <vt:lpstr>LWEC Template</vt:lpstr>
      <vt:lpstr>2_Content_Solid banner_blue</vt:lpstr>
      <vt:lpstr>1_CEH_WithNewNERC-logo (1)</vt:lpstr>
      <vt:lpstr>3_Content_Solid banner_blue</vt:lpstr>
      <vt:lpstr>2_Content_CEH</vt:lpstr>
      <vt:lpstr>4_Content_Solid banner_blue</vt:lpstr>
      <vt:lpstr>5_Content_Solid banner_blue</vt:lpstr>
      <vt:lpstr>8_Content_Solid banner_green</vt:lpstr>
      <vt:lpstr>3_Content_CEH</vt:lpstr>
      <vt:lpstr>6_Content_Solid banner_blue</vt:lpstr>
      <vt:lpstr>1_CEH_PowerPoint_MasterSlides_Extras_Nov2013[1]</vt:lpstr>
      <vt:lpstr>9_Content_Solid banner_green</vt:lpstr>
      <vt:lpstr>4_Content_CEH</vt:lpstr>
      <vt:lpstr>7_Content_Solid banner_blue</vt:lpstr>
      <vt:lpstr>1_Office Theme</vt:lpstr>
      <vt:lpstr>5_Custom Design</vt:lpstr>
      <vt:lpstr>27_Content_Solid banner_blue</vt:lpstr>
      <vt:lpstr>2_Office Theme</vt:lpstr>
      <vt:lpstr>8_Content_Solid banner_blue</vt:lpstr>
      <vt:lpstr>2_CEH_PowerPoint_MasterSlides_Extras_Nov2013[1]</vt:lpstr>
      <vt:lpstr>3_CEH_PowerPoint_MasterSlides_Extras_Nov2013[1]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TWP</dc:creator>
  <cp:lastModifiedBy>Henrys, Peter A.</cp:lastModifiedBy>
  <cp:revision>446</cp:revision>
  <cp:lastPrinted>2017-06-23T06:51:25Z</cp:lastPrinted>
  <dcterms:created xsi:type="dcterms:W3CDTF">2014-02-24T08:09:54Z</dcterms:created>
  <dcterms:modified xsi:type="dcterms:W3CDTF">2018-03-07T09:04:03Z</dcterms:modified>
</cp:coreProperties>
</file>