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0" r:id="rId3"/>
    <p:sldId id="259" r:id="rId4"/>
    <p:sldId id="263" r:id="rId5"/>
    <p:sldId id="257" r:id="rId6"/>
    <p:sldId id="261" r:id="rId7"/>
    <p:sldId id="262" r:id="rId8"/>
    <p:sldId id="258" r:id="rId9"/>
  </p:sldIdLst>
  <p:sldSz cx="9144000" cy="6858000" type="screen4x3"/>
  <p:notesSz cx="6718300" cy="9855200"/>
  <p:defaultTextStyle>
    <a:defPPr>
      <a:defRPr lang="en-GB"/>
    </a:defPPr>
    <a:lvl1pPr algn="ctr" rtl="0" fontAlgn="base">
      <a:spcBef>
        <a:spcPct val="20000"/>
      </a:spcBef>
      <a:spcAft>
        <a:spcPct val="0"/>
      </a:spcAft>
      <a:buClr>
        <a:srgbClr val="3366FF"/>
      </a:buClr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rgbClr val="3366FF"/>
      </a:buClr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rgbClr val="3366FF"/>
      </a:buClr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rgbClr val="3366FF"/>
      </a:buClr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rgbClr val="3366FF"/>
      </a:buClr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Taylo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9FBD77"/>
    <a:srgbClr val="347095"/>
    <a:srgbClr val="067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8" autoAdjust="0"/>
  </p:normalViewPr>
  <p:slideViewPr>
    <p:cSldViewPr snapToGrid="0">
      <p:cViewPr>
        <p:scale>
          <a:sx n="100" d="100"/>
          <a:sy n="100" d="100"/>
        </p:scale>
        <p:origin x="-122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63075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D977BC-3278-4A2B-9AB2-4684D7ECBB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071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defRPr sz="1200"/>
            </a:lvl1pPr>
          </a:lstStyle>
          <a:p>
            <a:endParaRPr lang="en-GB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/>
            </a:lvl1pPr>
          </a:lstStyle>
          <a:p>
            <a:endParaRPr lang="en-GB" alt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defRPr sz="1200"/>
            </a:lvl1pPr>
          </a:lstStyle>
          <a:p>
            <a:endParaRPr lang="en-GB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/>
            </a:lvl1pPr>
          </a:lstStyle>
          <a:p>
            <a:fld id="{404F9184-9E0C-4C06-AF07-45757B2992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5607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F9184-9E0C-4C06-AF07-45757B299237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722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5963" y="1957388"/>
            <a:ext cx="6800850" cy="1879600"/>
          </a:xfrm>
          <a:extLst>
            <a:ext uri="{91240B29-F687-4F45-9708-019B960494DF}">
              <a14:hiddenLine xmlns:a14="http://schemas.microsoft.com/office/drawing/2010/main" w="57150" cmpd="thinThick">
                <a:solidFill>
                  <a:srgbClr val="3366FF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algn="ctr"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7550" y="3998913"/>
            <a:ext cx="6799263" cy="2224087"/>
          </a:xfrm>
          <a:extLst>
            <a:ext uri="{91240B29-F687-4F45-9708-019B960494DF}">
              <a14:hiddenLine xmlns:a14="http://schemas.microsoft.com/office/drawing/2010/main" w="57150" cmpd="thickThin">
                <a:solidFill>
                  <a:srgbClr val="33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Times"/>
              <a:buNone/>
              <a:defRPr sz="2800">
                <a:solidFill>
                  <a:srgbClr val="347095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355725" y="5043488"/>
            <a:ext cx="3598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endParaRPr lang="en-US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5743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1363" y="363538"/>
            <a:ext cx="1700212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5963" y="363538"/>
            <a:ext cx="49530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8930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9540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5775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5963" y="1509713"/>
            <a:ext cx="3325812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509713"/>
            <a:ext cx="3325813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8686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3755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7594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1557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6352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90554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7550" y="363538"/>
            <a:ext cx="6804025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5963" y="1509713"/>
            <a:ext cx="6804025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url?sa=i&amp;rct=j&amp;q=&amp;esrc=s&amp;source=images&amp;cd=&amp;cad=rja&amp;uact=8&amp;ved=0ahUKEwjIkpuin_LUAhVBWxQKHVCIDLUQjRwIBw&amp;url=http://www.geographyalltheway.com/igcse_geography/gcse-rivers/igcse_hydrological_cycle.htm&amp;psig=AFQjCNE96Ua5sEvvnK6WlG-MgOYjn4a9KQ&amp;ust=149934758957748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2" y="932872"/>
            <a:ext cx="6918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Water Quality Modelling &amp; Monitoring</a:t>
            </a:r>
            <a:endParaRPr lang="en-GB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516908" y="3048001"/>
            <a:ext cx="4978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Graeme Cameron</a:t>
            </a:r>
          </a:p>
          <a:p>
            <a:r>
              <a:rPr lang="en-GB" sz="2000" dirty="0" smtClean="0"/>
              <a:t>Informatics Unit</a:t>
            </a:r>
          </a:p>
          <a:p>
            <a:endParaRPr lang="en-GB" sz="2000" dirty="0"/>
          </a:p>
          <a:p>
            <a:r>
              <a:rPr lang="en-GB" sz="2000" dirty="0" smtClean="0"/>
              <a:t>UKEOF Workshop</a:t>
            </a:r>
          </a:p>
          <a:p>
            <a:r>
              <a:rPr lang="en-GB" sz="2000" dirty="0" smtClean="0"/>
              <a:t>March 2018</a:t>
            </a:r>
            <a:endParaRPr lang="en-GB" sz="20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4509" y="1653309"/>
            <a:ext cx="5920509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1800" dirty="0" smtClean="0"/>
              <a:t>SAGIS Modelling Framework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1800" dirty="0" smtClean="0"/>
              <a:t>Known Point sources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1800" dirty="0" smtClean="0"/>
              <a:t>Diffuse sources from co-efficient database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1800" dirty="0" smtClean="0"/>
              <a:t>Uses SIMCAT engine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1800" dirty="0" smtClean="0"/>
              <a:t>Generates Source Apportionment Outputs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1800" dirty="0" smtClean="0"/>
              <a:t>Used within SEPA for (among others)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1800" dirty="0" smtClean="0"/>
              <a:t>Regulation of discharges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1800" dirty="0" smtClean="0"/>
              <a:t>RBMP planning &amp; implementation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1800" dirty="0" smtClean="0"/>
              <a:t>Catchment investigations</a:t>
            </a:r>
            <a:endParaRPr lang="en-GB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493818" y="350982"/>
            <a:ext cx="5865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Modelling 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7566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59" y="1893455"/>
            <a:ext cx="7203301" cy="448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7709" y="258618"/>
            <a:ext cx="5227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Known Points are Mapped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67709" y="843393"/>
            <a:ext cx="4692073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600" dirty="0" smtClean="0"/>
              <a:t>Discharges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600" dirty="0" smtClean="0"/>
              <a:t>Water Quality Monitoring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600" dirty="0" smtClean="0"/>
              <a:t>Flow Gauging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6363925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65" y="3793837"/>
            <a:ext cx="3196936" cy="284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2380" y="234953"/>
            <a:ext cx="5606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Diffuse Inputs are Calculated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1"/>
          <a:stretch/>
        </p:blipFill>
        <p:spPr bwMode="auto">
          <a:xfrm>
            <a:off x="1653165" y="863887"/>
            <a:ext cx="3818617" cy="322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17" y="1163782"/>
            <a:ext cx="3019372" cy="263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101" y="3744039"/>
            <a:ext cx="3544888" cy="294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9382" y="1976581"/>
            <a:ext cx="1662547" cy="307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dirty="0" smtClean="0">
                <a:solidFill>
                  <a:schemeClr val="bg1"/>
                </a:solidFill>
              </a:rPr>
              <a:t>Livestock Farming</a:t>
            </a:r>
          </a:p>
          <a:p>
            <a:pPr algn="l"/>
            <a:r>
              <a:rPr lang="en-GB" sz="1100" dirty="0">
                <a:solidFill>
                  <a:schemeClr val="bg1"/>
                </a:solidFill>
              </a:rPr>
              <a:t/>
            </a:r>
            <a:br>
              <a:rPr lang="en-GB" sz="1100" dirty="0">
                <a:solidFill>
                  <a:schemeClr val="bg1"/>
                </a:solidFill>
              </a:rPr>
            </a:br>
            <a:r>
              <a:rPr lang="en-GB" sz="1100" dirty="0" smtClean="0">
                <a:solidFill>
                  <a:schemeClr val="bg1"/>
                </a:solidFill>
              </a:rPr>
              <a:t>Arable Farming</a:t>
            </a:r>
          </a:p>
          <a:p>
            <a:pPr algn="l"/>
            <a:endParaRPr lang="en-GB" sz="1100" dirty="0">
              <a:solidFill>
                <a:schemeClr val="bg1"/>
              </a:solidFill>
            </a:endParaRPr>
          </a:p>
          <a:p>
            <a:pPr algn="l"/>
            <a:r>
              <a:rPr lang="en-GB" sz="1100" dirty="0" smtClean="0">
                <a:solidFill>
                  <a:schemeClr val="bg1"/>
                </a:solidFill>
              </a:rPr>
              <a:t>Urban Runoff</a:t>
            </a:r>
          </a:p>
          <a:p>
            <a:pPr algn="l"/>
            <a:endParaRPr lang="en-GB" sz="1100" dirty="0">
              <a:solidFill>
                <a:schemeClr val="bg1"/>
              </a:solidFill>
            </a:endParaRPr>
          </a:p>
          <a:p>
            <a:pPr algn="l"/>
            <a:r>
              <a:rPr lang="en-GB" sz="1100" dirty="0" smtClean="0">
                <a:solidFill>
                  <a:schemeClr val="bg1"/>
                </a:solidFill>
              </a:rPr>
              <a:t>Highway Runoff</a:t>
            </a:r>
          </a:p>
          <a:p>
            <a:pPr algn="l"/>
            <a:endParaRPr lang="en-GB" sz="1100" dirty="0">
              <a:solidFill>
                <a:schemeClr val="bg1"/>
              </a:solidFill>
            </a:endParaRPr>
          </a:p>
          <a:p>
            <a:pPr algn="l"/>
            <a:r>
              <a:rPr lang="en-GB" sz="1100" dirty="0" smtClean="0">
                <a:solidFill>
                  <a:schemeClr val="bg1"/>
                </a:solidFill>
              </a:rPr>
              <a:t>Septic Tanks</a:t>
            </a:r>
          </a:p>
          <a:p>
            <a:pPr algn="l"/>
            <a:endParaRPr lang="en-GB" sz="1100" dirty="0">
              <a:solidFill>
                <a:schemeClr val="bg1"/>
              </a:solidFill>
            </a:endParaRPr>
          </a:p>
          <a:p>
            <a:pPr algn="l"/>
            <a:r>
              <a:rPr lang="en-GB" sz="1100" dirty="0" smtClean="0">
                <a:solidFill>
                  <a:schemeClr val="bg1"/>
                </a:solidFill>
              </a:rPr>
              <a:t>Natural Background</a:t>
            </a:r>
          </a:p>
          <a:p>
            <a:pPr algn="l"/>
            <a:endParaRPr lang="en-GB" sz="1100" dirty="0">
              <a:solidFill>
                <a:schemeClr val="bg1"/>
              </a:solidFill>
            </a:endParaRPr>
          </a:p>
          <a:p>
            <a:pPr algn="l"/>
            <a:r>
              <a:rPr lang="en-GB" sz="1100" dirty="0" smtClean="0">
                <a:solidFill>
                  <a:schemeClr val="bg1"/>
                </a:solidFill>
              </a:rPr>
              <a:t>Intermittent Discharges</a:t>
            </a:r>
          </a:p>
          <a:p>
            <a:pPr algn="l"/>
            <a:endParaRPr lang="en-GB" sz="1100" dirty="0">
              <a:solidFill>
                <a:schemeClr val="bg1"/>
              </a:solidFill>
            </a:endParaRPr>
          </a:p>
          <a:p>
            <a:pPr algn="l"/>
            <a:r>
              <a:rPr lang="en-GB" sz="1100" dirty="0" smtClean="0">
                <a:solidFill>
                  <a:schemeClr val="bg1"/>
                </a:solidFill>
              </a:rPr>
              <a:t>Atmospheric Deposition</a:t>
            </a:r>
          </a:p>
        </p:txBody>
      </p:sp>
    </p:spTree>
    <p:extLst>
      <p:ext uri="{BB962C8B-B14F-4D97-AF65-F5344CB8AC3E}">
        <p14:creationId xmlns:p14="http://schemas.microsoft.com/office/powerpoint/2010/main" val="417519586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20" y="1545605"/>
            <a:ext cx="7061753" cy="438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350982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Gaps Extrapolated, Modelled &amp; Calibrated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21527" y="935757"/>
            <a:ext cx="4996873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smtClean="0"/>
              <a:t>Monte Carlo Mass Balance using SIMCAT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smtClean="0"/>
              <a:t>Additional point frequency can be specified – 1 km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841575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1" y="2278383"/>
            <a:ext cx="2784839" cy="248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73" y="886689"/>
            <a:ext cx="5616307" cy="240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73" y="3520962"/>
            <a:ext cx="6170917" cy="276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36763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0689" y="1939635"/>
            <a:ext cx="58743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 model is ever perfect.  We are always looking for ways to inform the process and improve the modelled outputs.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16476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Image result for drainage basin diagram geograph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429898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Curved Connector 42"/>
          <p:cNvCxnSpPr>
            <a:stCxn id="45" idx="2"/>
            <a:endCxn id="31" idx="0"/>
          </p:cNvCxnSpPr>
          <p:nvPr/>
        </p:nvCxnSpPr>
        <p:spPr>
          <a:xfrm rot="10800000" flipV="1">
            <a:off x="1446174" y="3856756"/>
            <a:ext cx="2683919" cy="1128543"/>
          </a:xfrm>
          <a:prstGeom prst="curvedConnector2">
            <a:avLst/>
          </a:prstGeom>
          <a:ln w="38100">
            <a:solidFill>
              <a:srgbClr val="3366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endCxn id="28" idx="0"/>
          </p:cNvCxnSpPr>
          <p:nvPr/>
        </p:nvCxnSpPr>
        <p:spPr>
          <a:xfrm>
            <a:off x="4415160" y="4149080"/>
            <a:ext cx="3038197" cy="1295132"/>
          </a:xfrm>
          <a:prstGeom prst="curvedConnector2">
            <a:avLst/>
          </a:prstGeom>
          <a:ln w="38100">
            <a:solidFill>
              <a:srgbClr val="3366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80346" y="2943831"/>
            <a:ext cx="1992204" cy="185281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C00000"/>
                </a:solidFill>
              </a:rPr>
              <a:t>?? Uncertain diffuse loads </a:t>
            </a:r>
            <a:r>
              <a:rPr lang="en-GB" sz="1100" dirty="0" smtClean="0">
                <a:solidFill>
                  <a:srgbClr val="C00000"/>
                </a:solidFill>
              </a:rPr>
              <a:t>(agriculture</a:t>
            </a:r>
            <a:r>
              <a:rPr lang="en-GB" sz="1100" dirty="0" smtClean="0">
                <a:solidFill>
                  <a:srgbClr val="C00000"/>
                </a:solidFill>
              </a:rPr>
              <a:t>, septic tanks, forestry </a:t>
            </a:r>
            <a:r>
              <a:rPr lang="en-GB" sz="1100" dirty="0" smtClean="0">
                <a:solidFill>
                  <a:srgbClr val="C00000"/>
                </a:solidFill>
              </a:rPr>
              <a:t>etc.)</a:t>
            </a:r>
            <a:endParaRPr lang="en-GB" sz="1100" dirty="0" smtClean="0">
              <a:solidFill>
                <a:srgbClr val="C00000"/>
              </a:solidFill>
            </a:endParaRPr>
          </a:p>
          <a:p>
            <a:endParaRPr lang="en-GB" sz="1100" dirty="0">
              <a:solidFill>
                <a:srgbClr val="00B050"/>
              </a:solidFill>
            </a:endParaRPr>
          </a:p>
          <a:p>
            <a:r>
              <a:rPr lang="en-GB" sz="1100" dirty="0" smtClean="0">
                <a:solidFill>
                  <a:srgbClr val="00B050"/>
                </a:solidFill>
              </a:rPr>
              <a:t>!! Farm inspection activity; use higher resolution models to improve </a:t>
            </a:r>
            <a:r>
              <a:rPr lang="en-GB" sz="1100" dirty="0" smtClean="0">
                <a:solidFill>
                  <a:srgbClr val="00B050"/>
                </a:solidFill>
              </a:rPr>
              <a:t>estimates; </a:t>
            </a:r>
            <a:r>
              <a:rPr lang="en-GB" sz="1100" dirty="0" smtClean="0">
                <a:solidFill>
                  <a:srgbClr val="00B050"/>
                </a:solidFill>
              </a:rPr>
              <a:t>Commission </a:t>
            </a:r>
            <a:r>
              <a:rPr lang="en-GB" sz="1100" dirty="0" smtClean="0">
                <a:solidFill>
                  <a:srgbClr val="00B050"/>
                </a:solidFill>
              </a:rPr>
              <a:t>R&amp;D; </a:t>
            </a:r>
            <a:r>
              <a:rPr lang="en-GB" sz="1100" dirty="0" smtClean="0">
                <a:solidFill>
                  <a:srgbClr val="00B050"/>
                </a:solidFill>
              </a:rPr>
              <a:t>deploy intensive monitoring  in priority catchments </a:t>
            </a:r>
            <a:endParaRPr lang="en-GB" sz="11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3005" y="5444212"/>
            <a:ext cx="2420704" cy="10064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C00000"/>
                </a:solidFill>
              </a:rPr>
              <a:t>?? Uncertain waterbody classification </a:t>
            </a:r>
          </a:p>
          <a:p>
            <a:endParaRPr lang="en-GB" sz="1100" dirty="0"/>
          </a:p>
          <a:p>
            <a:r>
              <a:rPr lang="en-GB" sz="1100" dirty="0" smtClean="0">
                <a:solidFill>
                  <a:srgbClr val="00B050"/>
                </a:solidFill>
              </a:rPr>
              <a:t>!! Additional monitoring to improve data confidence </a:t>
            </a:r>
            <a:r>
              <a:rPr lang="en-GB" sz="1100" dirty="0" smtClean="0">
                <a:solidFill>
                  <a:srgbClr val="00B050"/>
                </a:solidFill>
              </a:rPr>
              <a:t>and </a:t>
            </a:r>
            <a:r>
              <a:rPr lang="en-GB" sz="1100" dirty="0" smtClean="0">
                <a:solidFill>
                  <a:srgbClr val="00B050"/>
                </a:solidFill>
              </a:rPr>
              <a:t>confirm status  </a:t>
            </a:r>
            <a:endParaRPr lang="en-GB" sz="1100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6184" y="427703"/>
            <a:ext cx="1939166" cy="10064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C00000"/>
                </a:solidFill>
              </a:rPr>
              <a:t>?? Uncertain climate  </a:t>
            </a:r>
          </a:p>
          <a:p>
            <a:endParaRPr lang="en-GB" sz="1100" dirty="0"/>
          </a:p>
          <a:p>
            <a:r>
              <a:rPr lang="en-GB" sz="1100" dirty="0" smtClean="0">
                <a:solidFill>
                  <a:srgbClr val="00B050"/>
                </a:solidFill>
              </a:rPr>
              <a:t>!! run climate change scenarios; update with latest UKCIP information </a:t>
            </a:r>
            <a:endParaRPr lang="en-GB" sz="1100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15114" y="1572051"/>
            <a:ext cx="1913250" cy="1175706"/>
          </a:xfrm>
          <a:prstGeom prst="rect">
            <a:avLst/>
          </a:prstGeom>
          <a:noFill/>
          <a:ln w="9525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C00000"/>
                </a:solidFill>
              </a:rPr>
              <a:t>?? Uncertain point source loads (WWTWs, CSOs </a:t>
            </a:r>
            <a:r>
              <a:rPr lang="en-GB" sz="1100" dirty="0" smtClean="0">
                <a:solidFill>
                  <a:srgbClr val="C00000"/>
                </a:solidFill>
              </a:rPr>
              <a:t>etc.) </a:t>
            </a:r>
            <a:endParaRPr lang="en-GB" sz="1100" dirty="0" smtClean="0">
              <a:solidFill>
                <a:srgbClr val="C00000"/>
              </a:solidFill>
            </a:endParaRPr>
          </a:p>
          <a:p>
            <a:endParaRPr lang="en-GB" sz="1100" dirty="0" smtClean="0">
              <a:solidFill>
                <a:srgbClr val="00B050"/>
              </a:solidFill>
            </a:endParaRPr>
          </a:p>
          <a:p>
            <a:r>
              <a:rPr lang="en-GB" sz="1100" dirty="0" smtClean="0">
                <a:solidFill>
                  <a:srgbClr val="00B050"/>
                </a:solidFill>
              </a:rPr>
              <a:t>!! improve regulatory reporting (ODR) and monitoring regimes </a:t>
            </a:r>
            <a:endParaRPr lang="en-GB" sz="1100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4045" y="4985300"/>
            <a:ext cx="2304256" cy="117570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C00000"/>
                </a:solidFill>
              </a:rPr>
              <a:t>?? Uncertain model calibration</a:t>
            </a:r>
          </a:p>
          <a:p>
            <a:endParaRPr lang="en-GB" sz="1100" dirty="0"/>
          </a:p>
          <a:p>
            <a:r>
              <a:rPr lang="en-GB" sz="1100" dirty="0" smtClean="0">
                <a:solidFill>
                  <a:srgbClr val="00B050"/>
                </a:solidFill>
              </a:rPr>
              <a:t>!! Additional routine  monitoring  to improve data </a:t>
            </a:r>
            <a:r>
              <a:rPr lang="en-GB" sz="1100" dirty="0" smtClean="0">
                <a:solidFill>
                  <a:srgbClr val="00B050"/>
                </a:solidFill>
              </a:rPr>
              <a:t>confidence; </a:t>
            </a:r>
            <a:r>
              <a:rPr lang="en-GB" sz="1100" dirty="0" smtClean="0">
                <a:solidFill>
                  <a:srgbClr val="00B050"/>
                </a:solidFill>
              </a:rPr>
              <a:t>Blitz monitoring to identify unknown  issues</a:t>
            </a:r>
            <a:endParaRPr lang="en-GB" sz="11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1765" y="1660298"/>
            <a:ext cx="1595037" cy="13449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 </a:t>
            </a:r>
            <a:r>
              <a:rPr lang="en-GB" sz="1100" dirty="0" smtClean="0">
                <a:solidFill>
                  <a:srgbClr val="00B050"/>
                </a:solidFill>
              </a:rPr>
              <a:t>!! Certain model calibration</a:t>
            </a:r>
          </a:p>
          <a:p>
            <a:endParaRPr lang="en-GB" sz="1100" dirty="0"/>
          </a:p>
          <a:p>
            <a:r>
              <a:rPr lang="en-GB" sz="1100" dirty="0" smtClean="0">
                <a:solidFill>
                  <a:srgbClr val="00B050"/>
                </a:solidFill>
              </a:rPr>
              <a:t>!! Reduce monitoring </a:t>
            </a:r>
            <a:r>
              <a:rPr lang="en-GB" sz="1100" dirty="0" smtClean="0">
                <a:solidFill>
                  <a:srgbClr val="00B050"/>
                </a:solidFill>
              </a:rPr>
              <a:t>effort; </a:t>
            </a:r>
            <a:r>
              <a:rPr lang="en-GB" sz="1100" dirty="0" smtClean="0">
                <a:solidFill>
                  <a:srgbClr val="00B050"/>
                </a:solidFill>
              </a:rPr>
              <a:t>redeploy monitoring effort elsewhere </a:t>
            </a:r>
            <a:endParaRPr lang="en-GB" sz="11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81717" y="405118"/>
            <a:ext cx="1512168" cy="1175706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C00000"/>
                </a:solidFill>
              </a:rPr>
              <a:t>?? Uncertain abstraction volumes</a:t>
            </a:r>
          </a:p>
          <a:p>
            <a:endParaRPr lang="en-GB" sz="1100" dirty="0"/>
          </a:p>
          <a:p>
            <a:r>
              <a:rPr lang="en-GB" sz="1100" dirty="0" smtClean="0">
                <a:solidFill>
                  <a:srgbClr val="00B050"/>
                </a:solidFill>
              </a:rPr>
              <a:t>!! Improve regulatory </a:t>
            </a:r>
            <a:r>
              <a:rPr lang="en-GB" sz="1100" dirty="0" smtClean="0">
                <a:solidFill>
                  <a:srgbClr val="00B050"/>
                </a:solidFill>
              </a:rPr>
              <a:t>monitoring/reporting; </a:t>
            </a:r>
            <a:r>
              <a:rPr lang="en-GB" sz="1100" dirty="0" smtClean="0">
                <a:solidFill>
                  <a:srgbClr val="00B050"/>
                </a:solidFill>
              </a:rPr>
              <a:t>sensors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99345" y="332656"/>
            <a:ext cx="1930096" cy="10064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C00000"/>
                </a:solidFill>
              </a:rPr>
              <a:t>?? Uncertain flow regime </a:t>
            </a:r>
          </a:p>
          <a:p>
            <a:endParaRPr lang="en-GB" sz="1100" dirty="0"/>
          </a:p>
          <a:p>
            <a:r>
              <a:rPr lang="en-GB" sz="1100" dirty="0" smtClean="0">
                <a:solidFill>
                  <a:srgbClr val="00B050"/>
                </a:solidFill>
              </a:rPr>
              <a:t>!! obtain improved flow </a:t>
            </a:r>
            <a:r>
              <a:rPr lang="en-GB" sz="1100" dirty="0" smtClean="0">
                <a:solidFill>
                  <a:srgbClr val="00B050"/>
                </a:solidFill>
              </a:rPr>
              <a:t>estimates; </a:t>
            </a:r>
            <a:r>
              <a:rPr lang="en-GB" sz="1100" dirty="0" smtClean="0">
                <a:solidFill>
                  <a:srgbClr val="00B050"/>
                </a:solidFill>
              </a:rPr>
              <a:t>undertake </a:t>
            </a:r>
            <a:r>
              <a:rPr lang="en-GB" sz="1100" dirty="0" err="1" smtClean="0">
                <a:solidFill>
                  <a:srgbClr val="00B050"/>
                </a:solidFill>
              </a:rPr>
              <a:t>gaugings</a:t>
            </a:r>
            <a:r>
              <a:rPr lang="en-GB" sz="1100" dirty="0" smtClean="0">
                <a:solidFill>
                  <a:srgbClr val="00B050"/>
                </a:solidFill>
              </a:rPr>
              <a:t>; </a:t>
            </a:r>
            <a:r>
              <a:rPr lang="en-GB" sz="1100" dirty="0" smtClean="0">
                <a:solidFill>
                  <a:srgbClr val="00B050"/>
                </a:solidFill>
              </a:rPr>
              <a:t>install devices </a:t>
            </a:r>
            <a:endParaRPr lang="en-GB" sz="1100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491" y="3463697"/>
            <a:ext cx="1921311" cy="1006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C00000"/>
                </a:solidFill>
              </a:rPr>
              <a:t> ?? Uncertain urban impact</a:t>
            </a:r>
          </a:p>
          <a:p>
            <a:endParaRPr lang="en-GB" sz="1100" dirty="0"/>
          </a:p>
          <a:p>
            <a:r>
              <a:rPr lang="en-GB" sz="1100" dirty="0" smtClean="0">
                <a:solidFill>
                  <a:srgbClr val="00B050"/>
                </a:solidFill>
              </a:rPr>
              <a:t>!! Model population growth </a:t>
            </a:r>
            <a:r>
              <a:rPr lang="en-GB" sz="1100" dirty="0" smtClean="0">
                <a:solidFill>
                  <a:srgbClr val="00B050"/>
                </a:solidFill>
              </a:rPr>
              <a:t>scenarios; </a:t>
            </a:r>
            <a:r>
              <a:rPr lang="en-GB" sz="1100" dirty="0" smtClean="0">
                <a:solidFill>
                  <a:srgbClr val="00B050"/>
                </a:solidFill>
              </a:rPr>
              <a:t>improve diffuse urban runoff estimates  </a:t>
            </a:r>
            <a:endParaRPr lang="en-GB" sz="1100" dirty="0">
              <a:solidFill>
                <a:srgbClr val="00B050"/>
              </a:solidFill>
            </a:endParaRPr>
          </a:p>
        </p:txBody>
      </p:sp>
      <p:cxnSp>
        <p:nvCxnSpPr>
          <p:cNvPr id="36" name="Curved Connector 35"/>
          <p:cNvCxnSpPr>
            <a:endCxn id="34" idx="2"/>
          </p:cNvCxnSpPr>
          <p:nvPr/>
        </p:nvCxnSpPr>
        <p:spPr>
          <a:xfrm rot="5400000" flipH="1" flipV="1">
            <a:off x="3939254" y="1755808"/>
            <a:ext cx="1441861" cy="608417"/>
          </a:xfrm>
          <a:prstGeom prst="curvedConnector3">
            <a:avLst/>
          </a:prstGeom>
          <a:ln w="38100">
            <a:solidFill>
              <a:srgbClr val="3366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endCxn id="29" idx="1"/>
          </p:cNvCxnSpPr>
          <p:nvPr/>
        </p:nvCxnSpPr>
        <p:spPr>
          <a:xfrm flipV="1">
            <a:off x="5311766" y="930918"/>
            <a:ext cx="1264418" cy="1133080"/>
          </a:xfrm>
          <a:prstGeom prst="curvedConnector3">
            <a:avLst/>
          </a:prstGeom>
          <a:ln w="38100">
            <a:solidFill>
              <a:srgbClr val="3366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endCxn id="30" idx="1"/>
          </p:cNvCxnSpPr>
          <p:nvPr/>
        </p:nvCxnSpPr>
        <p:spPr>
          <a:xfrm flipV="1">
            <a:off x="4914039" y="2159904"/>
            <a:ext cx="1901075" cy="1169371"/>
          </a:xfrm>
          <a:prstGeom prst="curvedConnector3">
            <a:avLst/>
          </a:prstGeom>
          <a:ln w="38100">
            <a:solidFill>
              <a:srgbClr val="3366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endCxn id="27" idx="1"/>
          </p:cNvCxnSpPr>
          <p:nvPr/>
        </p:nvCxnSpPr>
        <p:spPr>
          <a:xfrm>
            <a:off x="4878537" y="3622575"/>
            <a:ext cx="2101809" cy="247664"/>
          </a:xfrm>
          <a:prstGeom prst="curvedConnector3">
            <a:avLst/>
          </a:prstGeom>
          <a:ln w="38100">
            <a:solidFill>
              <a:srgbClr val="3366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16200000" flipV="1">
            <a:off x="2762005" y="1810942"/>
            <a:ext cx="1418328" cy="822671"/>
          </a:xfrm>
          <a:prstGeom prst="curvedConnector3">
            <a:avLst>
              <a:gd name="adj1" fmla="val 50000"/>
            </a:avLst>
          </a:prstGeom>
          <a:ln w="38100">
            <a:solidFill>
              <a:srgbClr val="3366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endCxn id="32" idx="3"/>
          </p:cNvCxnSpPr>
          <p:nvPr/>
        </p:nvCxnSpPr>
        <p:spPr>
          <a:xfrm rot="10800000">
            <a:off x="2096802" y="2332790"/>
            <a:ext cx="2187168" cy="934100"/>
          </a:xfrm>
          <a:prstGeom prst="curvedConnector3">
            <a:avLst/>
          </a:prstGeom>
          <a:ln w="38100">
            <a:solidFill>
              <a:srgbClr val="3366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0800000" flipV="1">
            <a:off x="2096802" y="3501010"/>
            <a:ext cx="1785702" cy="432046"/>
          </a:xfrm>
          <a:prstGeom prst="curvedConnector3">
            <a:avLst/>
          </a:prstGeom>
          <a:ln w="38100">
            <a:solidFill>
              <a:srgbClr val="3366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130092" y="3794373"/>
            <a:ext cx="144014" cy="12476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4271146" y="3204506"/>
            <a:ext cx="144014" cy="124768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2637801" y="5237018"/>
            <a:ext cx="3430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Modelling </a:t>
            </a:r>
            <a:r>
              <a:rPr lang="en-GB" sz="2000" dirty="0" smtClean="0">
                <a:sym typeface="Wingdings" panose="05000000000000000000" pitchFamily="2" charset="2"/>
              </a:rPr>
              <a:t></a:t>
            </a:r>
            <a:r>
              <a:rPr lang="en-GB" sz="2000" dirty="0" smtClean="0"/>
              <a:t> Monitoring</a:t>
            </a:r>
          </a:p>
          <a:p>
            <a:r>
              <a:rPr lang="en-GB" sz="2000" dirty="0" smtClean="0"/>
              <a:t>Feedback Mechanism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1793302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EPA">
  <a:themeElements>
    <a:clrScheme name="New SEPA 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SEPA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nThick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66FF"/>
          </a:buClr>
          <a:buSzTx/>
          <a:buFontTx/>
          <a:buNone/>
          <a:tabLst/>
          <a:defRPr kumimoji="0" lang="en-GB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nThick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66FF"/>
          </a:buClr>
          <a:buSzTx/>
          <a:buFontTx/>
          <a:buNone/>
          <a:tabLst/>
          <a:defRPr kumimoji="0" lang="en-GB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w SEP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SEP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SEP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SEP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SEP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SEP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SEP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SEP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SEP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SEP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SEP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SEP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SEPA</Template>
  <TotalTime>250</TotalTime>
  <Words>273</Words>
  <Application>Microsoft Office PowerPoint</Application>
  <PresentationFormat>On-screen Show (4:3)</PresentationFormat>
  <Paragraphs>70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SEPA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Cameron, Graeme</dc:creator>
  <cp:lastModifiedBy>Cameron, Graeme</cp:lastModifiedBy>
  <cp:revision>15</cp:revision>
  <dcterms:created xsi:type="dcterms:W3CDTF">2018-02-27T07:53:09Z</dcterms:created>
  <dcterms:modified xsi:type="dcterms:W3CDTF">2018-02-27T12:03:19Z</dcterms:modified>
</cp:coreProperties>
</file>