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701" r:id="rId2"/>
    <p:sldMasterId id="2147483676" r:id="rId3"/>
    <p:sldMasterId id="2147483708" r:id="rId4"/>
    <p:sldMasterId id="2147483682" r:id="rId5"/>
    <p:sldMasterId id="2147483686" r:id="rId6"/>
  </p:sldMasterIdLst>
  <p:notesMasterIdLst>
    <p:notesMasterId r:id="rId35"/>
  </p:notesMasterIdLst>
  <p:handoutMasterIdLst>
    <p:handoutMasterId r:id="rId36"/>
  </p:handoutMasterIdLst>
  <p:sldIdLst>
    <p:sldId id="257" r:id="rId7"/>
    <p:sldId id="274" r:id="rId8"/>
    <p:sldId id="263" r:id="rId9"/>
    <p:sldId id="262" r:id="rId10"/>
    <p:sldId id="296" r:id="rId11"/>
    <p:sldId id="290" r:id="rId12"/>
    <p:sldId id="302" r:id="rId13"/>
    <p:sldId id="303" r:id="rId14"/>
    <p:sldId id="266" r:id="rId15"/>
    <p:sldId id="271" r:id="rId16"/>
    <p:sldId id="272" r:id="rId17"/>
    <p:sldId id="305" r:id="rId18"/>
    <p:sldId id="259" r:id="rId19"/>
    <p:sldId id="306" r:id="rId20"/>
    <p:sldId id="307" r:id="rId21"/>
    <p:sldId id="310" r:id="rId22"/>
    <p:sldId id="309" r:id="rId23"/>
    <p:sldId id="264" r:id="rId24"/>
    <p:sldId id="281" r:id="rId25"/>
    <p:sldId id="277" r:id="rId26"/>
    <p:sldId id="304" r:id="rId27"/>
    <p:sldId id="295" r:id="rId28"/>
    <p:sldId id="311" r:id="rId29"/>
    <p:sldId id="312" r:id="rId30"/>
    <p:sldId id="313" r:id="rId31"/>
    <p:sldId id="314" r:id="rId32"/>
    <p:sldId id="315" r:id="rId33"/>
    <p:sldId id="28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2DA8C"/>
    <a:srgbClr val="3FCFD6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6" autoAdjust="0"/>
    <p:restoredTop sz="94168" autoAdjust="0"/>
  </p:normalViewPr>
  <p:slideViewPr>
    <p:cSldViewPr showGuides="1">
      <p:cViewPr varScale="1">
        <p:scale>
          <a:sx n="89" d="100"/>
          <a:sy n="89" d="100"/>
        </p:scale>
        <p:origin x="26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-202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D3294-05EC-4D39-BBFF-8666B261E17A}" type="datetimeFigureOut">
              <a:rPr lang="en-GB" smtClean="0"/>
              <a:pPr/>
              <a:t>11/06/2019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AB52D8-2E21-4A98-A355-59730E18104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042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082A3-2095-4108-9FD7-7E39264419C5}" type="datetimeFigureOut">
              <a:rPr lang="en-GB" smtClean="0"/>
              <a:pPr/>
              <a:t>11/06/2019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ACE611-952F-4FB0-9C79-A75DF73C0BD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841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white and in regular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blue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copy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 use the banner topped ‘text heavy’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copy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 use the banner topped slide.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11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2060" y="0"/>
            <a:ext cx="321940" cy="3429000"/>
          </a:xfrm>
          <a:prstGeom prst="rect">
            <a:avLst/>
          </a:prstGeom>
        </p:spPr>
        <p:txBody>
          <a:bodyPr vert="vert270" lIns="144000" tIns="108000" rIns="72000"/>
          <a:lstStyle>
            <a:lvl1pPr marL="360000"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30587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 you’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white and in regular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green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6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‘text heavy’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8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one big, bold point to give your message impact (40pt Arial regular).</a:t>
            </a:r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 you’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i="0" cap="all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solidFill>
              <a:srgbClr val="A2DA8C"/>
            </a:solidFill>
          </a:ln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green and in regular</a:t>
            </a:r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white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slide.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5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under image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2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supporting text (32pt Arial regular).</a:t>
            </a:r>
            <a:br>
              <a:rPr lang="en-GB" dirty="0" smtClean="0"/>
            </a:br>
            <a:r>
              <a:rPr lang="en-GB" dirty="0" smtClean="0"/>
              <a:t>For intro text only – for text heavy slides</a:t>
            </a:r>
            <a:br>
              <a:rPr lang="en-GB" dirty="0" smtClean="0"/>
            </a:br>
            <a:r>
              <a:rPr lang="en-GB" dirty="0" smtClean="0"/>
              <a:t>use the banner topped ‘text heavy’ slide.</a:t>
            </a:r>
            <a:endParaRPr lang="en-GB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97098"/>
            <a:ext cx="9144000" cy="1131902"/>
          </a:xfrm>
          <a:prstGeom prst="rect">
            <a:avLst/>
          </a:prstGeom>
          <a:noFill/>
        </p:spPr>
        <p:txBody>
          <a:bodyPr wrap="square" lIns="360000" tIns="360000" rIns="360000" bIns="288000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ern_shutterstock_24679783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wetl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etlands_iStock_000009474263XLar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6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</p:spPr>
        <p:txBody>
          <a:bodyPr anchor="ctr" anchorCtr="0"/>
          <a:lstStyle>
            <a:lvl1pPr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7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rgbClr val="A2DA8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 you’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Click here to type your title – Text heavy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in this ‘text heavy slide’ (use Arial 30pt regular).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If all your text won’t fit on a single slide at 30pt, you can use 24pt – PLEASE DON’T GO SMALLER. If your content still won’t fit, try to edit the copy – your slide has too much information for your audience to take in. As a last resort, you can run the copy over several slides – this isn’t ideal, but it’s better than being too small to read. 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Bullets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9144000" cy="6127750"/>
          </a:xfrm>
          <a:prstGeom prst="rect">
            <a:avLst/>
          </a:prstGeom>
          <a:noFill/>
        </p:spPr>
        <p:txBody>
          <a:bodyPr lIns="0" tIns="288000" rIns="360000" bIns="720000" anchor="t" anchorCtr="0">
            <a:normAutofit/>
          </a:bodyPr>
          <a:lstStyle>
            <a:lvl1pPr marL="712788" marR="0" indent="-355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itchFamily="34" charset="0"/>
              <a:buChar char="•"/>
              <a:tabLst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074738" indent="-361950">
              <a:spcBef>
                <a:spcPts val="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add bullets (set in Arial 30pt regular).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Please keep bullets short and to the point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And try not to have more than 5 on a slide if at all possible</a:t>
            </a:r>
          </a:p>
          <a:p>
            <a:pPr lvl="0"/>
            <a:r>
              <a:rPr lang="en-GB" dirty="0" smtClean="0"/>
              <a:t>x</a:t>
            </a:r>
          </a:p>
          <a:p>
            <a:pPr lvl="0"/>
            <a:r>
              <a:rPr lang="en-GB" dirty="0" smtClean="0"/>
              <a:t>y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text. Keep it as simple as possible.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  <a:br>
              <a:rPr lang="en-GB" dirty="0" smtClean="0"/>
            </a:br>
            <a:endParaRPr lang="en-GB" dirty="0" smtClean="0"/>
          </a:p>
          <a:p>
            <a:pPr lvl="0"/>
            <a:r>
              <a:rPr lang="en-GB" dirty="0" smtClean="0"/>
              <a:t>Simple slides are much easier on the eye, and give the impression of confidence and clarity.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type your bullet points. Use an appropriate font size &amp; avoid type overlapping the logo below.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</a:p>
          <a:p>
            <a:pPr lvl="1"/>
            <a:r>
              <a:rPr lang="en-GB" dirty="0" smtClean="0"/>
              <a:t>Next level bullet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Blank slide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image credits here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95287" y="1071969"/>
            <a:ext cx="8353426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Image only slide – click on icon to insert your image here. </a:t>
            </a:r>
            <a:br>
              <a:rPr lang="en-GB" dirty="0" smtClean="0"/>
            </a:br>
            <a:r>
              <a:rPr lang="en-GB" dirty="0" smtClean="0"/>
              <a:t>Your image will look at its very best if it is already sized to 23.2 x 12.95 cm.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Image slide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text heavy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9144000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in this ‘text heavy slide’ (use Arial 30pt regular).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If all your text won’t fit on a single slide at 30pt, you can use 24pt – PLEASE DON’T GO SMALLER. If your content still won’t fit, try to edit the copy – your slide has too much information for your audience to take in. As a last resort, you can run the copy over several slides – this isn’t ideal, but it’s better than being too small to read.</a:t>
            </a: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Bullets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016" y="728663"/>
            <a:ext cx="9107488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360363" indent="-360363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 sz="3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spcBef>
                <a:spcPts val="0"/>
              </a:spcBef>
              <a:spcAft>
                <a:spcPts val="600"/>
              </a:spcAft>
              <a:buSzPct val="75000"/>
              <a:buFont typeface="Arial" pitchFamily="34" charset="0"/>
              <a:buChar char="•"/>
              <a:defRPr sz="2600" baseline="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add bullets (set in Arial 30pt regular).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Please keep bullets short and to the point</a:t>
            </a:r>
          </a:p>
          <a:p>
            <a:pPr lvl="1"/>
            <a:r>
              <a:rPr lang="en-GB" dirty="0" smtClean="0"/>
              <a:t>Next level bullet point</a:t>
            </a:r>
          </a:p>
          <a:p>
            <a:pPr lvl="0"/>
            <a:r>
              <a:rPr lang="en-GB" dirty="0" smtClean="0"/>
              <a:t>And try not to have more than 5 on a slide if at all possible</a:t>
            </a:r>
          </a:p>
          <a:p>
            <a:pPr lvl="0"/>
            <a:r>
              <a:rPr lang="en-GB" dirty="0" smtClean="0"/>
              <a:t>x</a:t>
            </a:r>
          </a:p>
          <a:p>
            <a:pPr lvl="0"/>
            <a:r>
              <a:rPr lang="en-GB" dirty="0" smtClean="0"/>
              <a:t>y 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text. Keep it as simple as possible.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  <a:br>
              <a:rPr lang="en-GB" dirty="0" smtClean="0"/>
            </a:br>
            <a:endParaRPr lang="en-GB" dirty="0" smtClean="0"/>
          </a:p>
          <a:p>
            <a:pPr lvl="0"/>
            <a:r>
              <a:rPr lang="en-GB" dirty="0" smtClean="0"/>
              <a:t>Simple slides are much easier on the eye, and give the impression of confidence and clarity.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&amp; add object (graph, image etc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5076825" y="744608"/>
            <a:ext cx="4065588" cy="6091709"/>
          </a:xfrm>
          <a:prstGeom prst="rect">
            <a:avLst/>
          </a:prstGeom>
        </p:spPr>
        <p:txBody>
          <a:bodyPr wrap="square" tIns="2340000" anchor="t" anchorCtr="1"/>
          <a:lstStyle>
            <a:lvl1pPr>
              <a:buNone/>
              <a:defRPr sz="160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add object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- Content</a:t>
            </a:r>
            <a:endParaRPr lang="en-GB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728663"/>
            <a:ext cx="5076056" cy="6129337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273050" indent="-2730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2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42925" indent="-271463">
              <a:spcBef>
                <a:spcPts val="600"/>
              </a:spcBef>
              <a:spcAft>
                <a:spcPts val="600"/>
              </a:spcAft>
              <a:buSzPct val="70000"/>
              <a:buFont typeface="Arial" pitchFamily="34" charset="0"/>
              <a:buChar char="•"/>
              <a:defRPr lang="en-GB" sz="2400" kern="1200" cap="none" baseline="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</a:lstStyle>
          <a:p>
            <a:pPr lvl="0"/>
            <a:r>
              <a:rPr lang="en-GB" dirty="0" smtClean="0"/>
              <a:t>Click here to type your bullet points. Use an appropriate font size &amp; avoid type overlapping the logo below.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Small things make all the difference. Keeping things simple and clean makes it easier for your audience to take in what you are showing them.</a:t>
            </a:r>
          </a:p>
          <a:p>
            <a:pPr lvl="1"/>
            <a:r>
              <a:rPr lang="en-GB" dirty="0" smtClean="0"/>
              <a:t>Next level bullet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Blank slide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publication references here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060000" y="5580000"/>
            <a:ext cx="5688632" cy="431800"/>
          </a:xfrm>
          <a:prstGeom prst="rect">
            <a:avLst/>
          </a:prstGeom>
        </p:spPr>
        <p:txBody>
          <a:bodyPr bIns="0" anchor="b" anchorCtr="0">
            <a:normAutofit/>
          </a:bodyPr>
          <a:lstStyle>
            <a:lvl1pPr algn="r">
              <a:buNone/>
              <a:defRPr sz="1200" i="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Type any image credits here</a:t>
            </a:r>
            <a:endParaRPr lang="en-GB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395287" y="1071969"/>
            <a:ext cx="8353426" cy="466128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en-GB" dirty="0" smtClean="0"/>
              <a:t>Image only slide – click on icon to insert your image here.</a:t>
            </a:r>
            <a:br>
              <a:rPr lang="en-GB" dirty="0" smtClean="0"/>
            </a:br>
            <a:r>
              <a:rPr lang="en-GB" dirty="0" smtClean="0"/>
              <a:t>Your image will look at its very best if it is already sized to 23.2 x 12.95 cm.</a:t>
            </a:r>
            <a:endParaRPr lang="en-GB" dirty="0"/>
          </a:p>
        </p:txBody>
      </p:sp>
      <p:sp>
        <p:nvSpPr>
          <p:cNvPr id="4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728663"/>
          </a:xfrm>
          <a:prstGeom prst="rect">
            <a:avLst/>
          </a:prstGeom>
          <a:noFill/>
        </p:spPr>
        <p:txBody>
          <a:bodyPr lIns="360000" tIns="0" rIns="360000" bIns="0" anchor="ctr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3600" b="0" i="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– Image slide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D739341-D29C-6641-8967-FF8EDEC9A5F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067002-4BE3-4445-BBD1-990438399BC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below image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28999"/>
            <a:ext cx="9144000" cy="3427413"/>
          </a:xfrm>
          <a:prstGeom prst="rect">
            <a:avLst/>
          </a:prstGeom>
          <a:noFill/>
        </p:spPr>
        <p:txBody>
          <a:bodyPr wrap="square" lIns="360000" tIns="288000" rIns="360000" bIns="360000" anchor="t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your title underneath “busy” images</a:t>
            </a:r>
            <a:endParaRPr lang="en-GB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Stock_000004025886_Small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-1587" y="0"/>
            <a:ext cx="9144000" cy="3429000"/>
          </a:xfrm>
          <a:prstGeom prst="rect">
            <a:avLst/>
          </a:prstGeom>
        </p:spPr>
      </p:pic>
      <p:sp>
        <p:nvSpPr>
          <p:cNvPr id="5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/ Impact point_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L_ChemistryLabs_Lancaster__30Jul2010_0152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3429000"/>
          </a:xfrm>
          <a:prstGeom prst="rect">
            <a:avLst/>
          </a:prstGeom>
        </p:spPr>
      </p:pic>
      <p:sp>
        <p:nvSpPr>
          <p:cNvPr id="7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9142413" cy="3429000"/>
          </a:xfrm>
          <a:prstGeom prst="rect">
            <a:avLst/>
          </a:prstGeom>
        </p:spPr>
        <p:txBody>
          <a:bodyPr anchor="ctr" anchorCtr="0"/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>
                <a:solidFill>
                  <a:srgbClr val="FF0000"/>
                </a:solidFill>
              </a:defRPr>
            </a:lvl1pPr>
          </a:lstStyle>
          <a:p>
            <a:r>
              <a:rPr lang="en-GB" dirty="0" smtClean="0"/>
              <a:t>Click on icon to insert your own image instead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one big, bold point to give your message impact (40pt Arial regular).</a:t>
            </a:r>
            <a:endParaRPr lang="en-GB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8820472" y="0"/>
            <a:ext cx="321940" cy="3429000"/>
          </a:xfrm>
          <a:prstGeom prst="rect">
            <a:avLst/>
          </a:prstGeom>
        </p:spPr>
        <p:txBody>
          <a:bodyPr vert="vert270" lIns="144000" tIns="90000"/>
          <a:lstStyle>
            <a:lvl1pPr algn="r">
              <a:buNone/>
              <a:defRPr sz="8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to insert  photo credits here in black or white whichever  suits best</a:t>
            </a:r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8800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400" cap="none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to type a ‘Thank’ you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7413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72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000" cap="none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Click here for your closing point and/or thank you - end all presentations with this closing slide.</a:t>
            </a:r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y &amp; becaus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</p:spPr>
        <p:txBody>
          <a:bodyPr lIns="360000" tIns="360000" rIns="360000" bIns="252000" anchor="b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b="1" i="0" cap="all" baseline="0">
                <a:solidFill>
                  <a:srgbClr val="3FCFD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WHY: CLICK here TO TYPE your “why” question?</a:t>
            </a:r>
            <a:endParaRPr lang="en-GB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</p:spPr>
        <p:txBody>
          <a:bodyPr lIns="360000" tIns="288000" rIns="360000" bIns="36000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4800" b="1" cap="all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GB" dirty="0" smtClean="0"/>
              <a:t>BECAUSE: click here to type your answer</a:t>
            </a:r>
            <a:endParaRPr lang="en-GB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728663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dirty="0" smtClean="0"/>
              <a:t>FORMAT:  WHY: as black text and in bold, remaining text as blue and in regular</a:t>
            </a:r>
          </a:p>
        </p:txBody>
      </p:sp>
      <p:sp>
        <p:nvSpPr>
          <p:cNvPr id="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95288" y="5373216"/>
            <a:ext cx="5077072" cy="540060"/>
          </a:xfrm>
          <a:prstGeom prst="rect">
            <a:avLst/>
          </a:prstGeom>
          <a:noFill/>
        </p:spPr>
        <p:txBody>
          <a:bodyPr anchor="ctr" anchorCtr="0"/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 b="0" i="1" baseline="0">
                <a:solidFill>
                  <a:srgbClr val="FF0000"/>
                </a:solidFill>
                <a:latin typeface="Arial Narrow" pitchFamily="34" charset="0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FORMAT:  BECAUSE: as black text and in bold, remaining text as white and in regular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RC_Logo_Landscape_RGB_2013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948000" y="6120000"/>
            <a:ext cx="1800000" cy="39073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11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0" r:id="rId2"/>
    <p:sldLayoutId id="2147483673" r:id="rId3"/>
    <p:sldLayoutId id="2147483674" r:id="rId4"/>
    <p:sldLayoutId id="2147483773" r:id="rId5"/>
    <p:sldLayoutId id="2147483675" r:id="rId6"/>
    <p:sldLayoutId id="2147483774" r:id="rId7"/>
    <p:sldLayoutId id="214748369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CEH_WO_PMS_RG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895" y="5570320"/>
            <a:ext cx="2240552" cy="1584000"/>
          </a:xfrm>
          <a:prstGeom prst="rect">
            <a:avLst/>
          </a:prstGeom>
        </p:spPr>
      </p:pic>
      <p:pic>
        <p:nvPicPr>
          <p:cNvPr id="5" name="Picture 4" descr="NERC-Logo_Landscape_Reverse_WhiteOut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840464" y="6210000"/>
            <a:ext cx="1908000" cy="282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75" r:id="rId5"/>
    <p:sldLayoutId id="2147483706" r:id="rId6"/>
    <p:sldLayoutId id="2147483776" r:id="rId7"/>
    <p:sldLayoutId id="2147483707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RC_Logo_Landscape_RGB_2013.png"/>
          <p:cNvPicPr>
            <a:picLocks noChangeAspect="1"/>
          </p:cNvPicPr>
          <p:nvPr userDrawn="1"/>
        </p:nvPicPr>
        <p:blipFill>
          <a:blip r:embed="rId10" cstate="print"/>
          <a:stretch>
            <a:fillRect/>
          </a:stretch>
        </p:blipFill>
        <p:spPr>
          <a:xfrm>
            <a:off x="6948000" y="6120000"/>
            <a:ext cx="1800000" cy="3907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11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94" r:id="rId3"/>
    <p:sldLayoutId id="2147483680" r:id="rId4"/>
    <p:sldLayoutId id="2147483777" r:id="rId5"/>
    <p:sldLayoutId id="2147483681" r:id="rId6"/>
    <p:sldLayoutId id="2147483778" r:id="rId7"/>
    <p:sldLayoutId id="2147483698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 descr="CEH_WO_PMS_RGB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45895" y="5570320"/>
            <a:ext cx="2240552" cy="1584000"/>
          </a:xfrm>
          <a:prstGeom prst="rect">
            <a:avLst/>
          </a:prstGeom>
        </p:spPr>
      </p:pic>
      <p:pic>
        <p:nvPicPr>
          <p:cNvPr id="5" name="Picture 4" descr="NERC-Logo_Landscape_Reverse_WhiteOut.png"/>
          <p:cNvPicPr>
            <a:picLocks noChangeAspect="1"/>
          </p:cNvPicPr>
          <p:nvPr userDrawn="1"/>
        </p:nvPicPr>
        <p:blipFill>
          <a:blip r:embed="rId11" cstate="print"/>
          <a:stretch>
            <a:fillRect/>
          </a:stretch>
        </p:blipFill>
        <p:spPr>
          <a:xfrm>
            <a:off x="6768456" y="6210000"/>
            <a:ext cx="1908000" cy="28201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79" r:id="rId3"/>
    <p:sldLayoutId id="2147483712" r:id="rId4"/>
    <p:sldLayoutId id="2147483780" r:id="rId5"/>
    <p:sldLayoutId id="2147483713" r:id="rId6"/>
    <p:sldLayoutId id="2147483781" r:id="rId7"/>
    <p:sldLayoutId id="2147483714" r:id="rId8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RC_Logo_Landscape_RGB_2013.pn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6948464" y="6120000"/>
            <a:ext cx="1800000" cy="390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28663"/>
          </a:xfrm>
          <a:prstGeom prst="rect">
            <a:avLst/>
          </a:prstGeom>
          <a:solidFill>
            <a:srgbClr val="3FCF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9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9" r:id="rId2"/>
    <p:sldLayoutId id="2147483783" r:id="rId3"/>
    <p:sldLayoutId id="2147483784" r:id="rId4"/>
    <p:sldLayoutId id="2147483782" r:id="rId5"/>
    <p:sldLayoutId id="2147483715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RC_Logo_Landscape_RGB_2013.png"/>
          <p:cNvPicPr>
            <a:picLocks noChangeAspect="1"/>
          </p:cNvPicPr>
          <p:nvPr userDrawn="1"/>
        </p:nvPicPr>
        <p:blipFill>
          <a:blip r:embed="rId9" cstate="print"/>
          <a:stretch>
            <a:fillRect/>
          </a:stretch>
        </p:blipFill>
        <p:spPr>
          <a:xfrm>
            <a:off x="6948464" y="6120000"/>
            <a:ext cx="1800000" cy="3907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728663"/>
          </a:xfrm>
          <a:prstGeom prst="rect">
            <a:avLst/>
          </a:prstGeom>
          <a:solidFill>
            <a:srgbClr val="A2DA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CEH_PMS_RGB.png"/>
          <p:cNvPicPr>
            <a:picLocks noChangeAspect="1"/>
          </p:cNvPicPr>
          <p:nvPr/>
        </p:nvPicPr>
        <p:blipFill>
          <a:blip r:embed="rId10" cstate="print"/>
          <a:srcRect l="10868" t="32491" r="8698" b="39833"/>
          <a:stretch>
            <a:fillRect/>
          </a:stretch>
        </p:blipFill>
        <p:spPr>
          <a:xfrm>
            <a:off x="388221" y="6087483"/>
            <a:ext cx="1800000" cy="4378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93" r:id="rId2"/>
    <p:sldLayoutId id="2147483785" r:id="rId3"/>
    <p:sldLayoutId id="2147483786" r:id="rId4"/>
    <p:sldLayoutId id="2147483700" r:id="rId5"/>
    <p:sldLayoutId id="2147483716" r:id="rId6"/>
    <p:sldLayoutId id="2147483787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kern="1200" cap="all" baseline="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df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df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Estimating </a:t>
            </a:r>
            <a:r>
              <a:rPr lang="en-GB" dirty="0" smtClean="0"/>
              <a:t>land use and ecological surveying</a:t>
            </a:r>
          </a:p>
          <a:p>
            <a:endParaRPr lang="en-GB" dirty="0"/>
          </a:p>
          <a:p>
            <a:r>
              <a:rPr lang="en-GB" sz="2400" i="1" dirty="0" smtClean="0"/>
              <a:t>Paul Scholefield </a:t>
            </a:r>
          </a:p>
          <a:p>
            <a:r>
              <a:rPr lang="en-GB" sz="2400" i="1" dirty="0" smtClean="0"/>
              <a:t>NERC Centre for Ecology and Hydrology</a:t>
            </a:r>
            <a:endParaRPr lang="en-GB" sz="2400" i="1" dirty="0"/>
          </a:p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b="1" dirty="0">
                <a:ln>
                  <a:solidFill>
                    <a:schemeClr val="tx1"/>
                  </a:solidFill>
                </a:ln>
              </a:rPr>
              <a:t>Using drones for monitoring biodiversity &amp; mapping the environment</a:t>
            </a:r>
            <a:endParaRPr lang="en-GB" dirty="0">
              <a:ln>
                <a:solidFill>
                  <a:schemeClr val="tx1"/>
                </a:solidFill>
              </a:ln>
            </a:endParaRPr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06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Multiband raster from topography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 descr="Image result for multiband r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344" y="1052736"/>
            <a:ext cx="7161312" cy="523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94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Random forest classification in 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 smtClean="0"/>
              <a:t>Model uses the multiband raster values selected within the training plots</a:t>
            </a:r>
          </a:p>
          <a:p>
            <a:r>
              <a:rPr lang="en-GB" dirty="0" smtClean="0"/>
              <a:t>These values are used to create a random forest which can make </a:t>
            </a:r>
            <a:r>
              <a:rPr lang="en-GB" dirty="0" err="1" smtClean="0"/>
              <a:t>predicitions</a:t>
            </a:r>
            <a:endParaRPr lang="en-GB" dirty="0" smtClean="0"/>
          </a:p>
          <a:p>
            <a:r>
              <a:rPr lang="en-GB" dirty="0" smtClean="0"/>
              <a:t>These extrapolated values are mapped using the rest of the raster data</a:t>
            </a:r>
          </a:p>
          <a:p>
            <a:r>
              <a:rPr lang="en-GB" dirty="0" smtClean="0"/>
              <a:t>These values are then used to classify the landscape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age result for image classification diagram &quot;random forest&quot;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389530"/>
            <a:ext cx="4065588" cy="2344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982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Steps to get the final classes…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52736"/>
            <a:ext cx="7740520" cy="507556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Final Classification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:Figures:Paper_3 classes.tif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560" y="836712"/>
            <a:ext cx="7488832" cy="5296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717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Forest Canopy Classification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JI_01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38200"/>
            <a:ext cx="6502400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Point cloud used to generate CHM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Canopy segmentation</a:t>
            </a:r>
          </a:p>
          <a:p>
            <a:r>
              <a:rPr lang="en-US" dirty="0" smtClean="0"/>
              <a:t>Tree top ID</a:t>
            </a:r>
          </a:p>
          <a:p>
            <a:r>
              <a:rPr lang="en-US" dirty="0" smtClean="0"/>
              <a:t>Heights, and crown width</a:t>
            </a:r>
          </a:p>
          <a:p>
            <a:r>
              <a:rPr lang="en-US" dirty="0" smtClean="0"/>
              <a:t>Useful for habitat quality</a:t>
            </a:r>
            <a:br>
              <a:rPr lang="en-US" dirty="0" smtClean="0"/>
            </a:br>
            <a:r>
              <a:rPr lang="en-US" dirty="0" smtClean="0"/>
              <a:t>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mnopy_treecrowns_canopy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800600" y="685800"/>
            <a:ext cx="37801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Comparable with LIDAR point clouds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ap_crowns_segmented_hi_r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685800"/>
            <a:ext cx="3676891" cy="5194300"/>
          </a:xfrm>
          <a:prstGeom prst="rect">
            <a:avLst/>
          </a:prstGeom>
        </p:spPr>
      </p:pic>
      <p:pic>
        <p:nvPicPr>
          <p:cNvPr id="6" name="Picture 5" descr="Map_treetops_hi_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61999"/>
            <a:ext cx="3657600" cy="516704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>
            <a:off x="685800" y="2985556"/>
            <a:ext cx="7430721" cy="3501264"/>
            <a:chOff x="310559" y="1859342"/>
            <a:chExt cx="8344570" cy="39318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559" y="1859342"/>
              <a:ext cx="2782437" cy="393185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597" y="1859342"/>
              <a:ext cx="2782437" cy="393185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2692" y="1859342"/>
              <a:ext cx="2782437" cy="3931858"/>
            </a:xfrm>
            <a:prstGeom prst="rect">
              <a:avLst/>
            </a:prstGeom>
          </p:spPr>
        </p:pic>
      </p:grp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GB" dirty="0" smtClean="0"/>
              <a:t>Image classification of Edinburgh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8"/>
          <a:stretch/>
        </p:blipFill>
        <p:spPr>
          <a:xfrm>
            <a:off x="685190" y="762000"/>
            <a:ext cx="2477110" cy="289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8"/>
          <a:stretch/>
        </p:blipFill>
        <p:spPr>
          <a:xfrm>
            <a:off x="3160469" y="762000"/>
            <a:ext cx="2477110" cy="289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8"/>
          <a:stretch/>
        </p:blipFill>
        <p:spPr>
          <a:xfrm>
            <a:off x="5628840" y="762000"/>
            <a:ext cx="2477110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49146" y="77837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2015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4057193" y="77837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2005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1580693" y="778374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1990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31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6577" r="9333" b="25781"/>
          <a:stretch/>
        </p:blipFill>
        <p:spPr>
          <a:xfrm>
            <a:off x="-2628800" y="-3699792"/>
            <a:ext cx="12643456" cy="14995723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Survey Development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549262"/>
            <a:ext cx="9144000" cy="5410200"/>
          </a:xfrm>
        </p:spPr>
        <p:txBody>
          <a:bodyPr/>
          <a:lstStyle/>
          <a:p>
            <a:r>
              <a:rPr lang="en-GB" dirty="0" smtClean="0"/>
              <a:t>Aber, Wales - Ground </a:t>
            </a:r>
            <a:r>
              <a:rPr lang="en-GB" dirty="0" err="1" smtClean="0"/>
              <a:t>truthed</a:t>
            </a:r>
            <a:r>
              <a:rPr lang="en-GB" dirty="0" smtClean="0"/>
              <a:t> data available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148064" y="2564904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3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6712"/>
            <a:ext cx="8856984" cy="5904656"/>
          </a:xfrm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Survey Development – </a:t>
            </a:r>
            <a:r>
              <a:rPr lang="en-GB" dirty="0" err="1" smtClean="0"/>
              <a:t>Sandscale</a:t>
            </a:r>
            <a:r>
              <a:rPr lang="en-GB" dirty="0" smtClean="0"/>
              <a:t> Hawes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4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-15347" y="-26080"/>
            <a:ext cx="9144000" cy="728663"/>
          </a:xfrm>
        </p:spPr>
        <p:txBody>
          <a:bodyPr/>
          <a:lstStyle/>
          <a:p>
            <a:r>
              <a:rPr lang="en-GB" dirty="0"/>
              <a:t>Drones are Taking-Off 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71600" y="608693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</a:lstStyle>
          <a:p>
            <a:endParaRPr lang="en-GB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23528" y="836712"/>
            <a:ext cx="5162872" cy="53402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UAVs are a young and dynamic technology.</a:t>
            </a:r>
          </a:p>
          <a:p>
            <a:r>
              <a:rPr lang="en-GB" dirty="0" smtClean="0"/>
              <a:t>Autonomous flying robots.</a:t>
            </a:r>
          </a:p>
          <a:p>
            <a:r>
              <a:rPr lang="en-GB" dirty="0" smtClean="0"/>
              <a:t>Offer enormous potential benefits in many areas of research and teaching.</a:t>
            </a:r>
          </a:p>
          <a:p>
            <a:r>
              <a:rPr lang="en-GB" dirty="0" smtClean="0"/>
              <a:t>The ability to bring sensors into otherwise inaccessible environments, or uneconomic applications.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85350"/>
            <a:ext cx="2676756" cy="31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9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457326"/>
            <a:ext cx="6087889" cy="4565917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Survey Development </a:t>
            </a:r>
            <a:r>
              <a:rPr lang="en-GB" dirty="0" err="1" smtClean="0"/>
              <a:t>Dengie</a:t>
            </a:r>
            <a:r>
              <a:rPr lang="en-GB" dirty="0" smtClean="0"/>
              <a:t> NNR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8028384" cy="6129337"/>
          </a:xfrm>
        </p:spPr>
        <p:txBody>
          <a:bodyPr/>
          <a:lstStyle/>
          <a:p>
            <a:r>
              <a:rPr lang="en-GB" dirty="0" smtClean="0"/>
              <a:t>Infra Red map Salt marsh vegetation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80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andscale Image.pdf"/>
          <p:cNvPicPr>
            <a:picLocks noGrp="1" noChangeAspect="1"/>
          </p:cNvPicPr>
          <p:nvPr>
            <p:ph sz="quarter" idx="13"/>
          </p:nvPr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rcRect t="-56010" b="-56010"/>
              <a:stretch>
                <a:fillRect/>
              </a:stretch>
            </p:blipFill>
          </mc:Choice>
          <mc:Fallback>
            <p:blipFill>
              <a:blip r:embed="rId3"/>
              <a:srcRect t="-56010" b="-56010"/>
              <a:stretch>
                <a:fillRect/>
              </a:stretch>
            </p:blipFill>
          </mc:Fallback>
        </mc:AlternateContent>
        <p:spPr>
          <a:xfrm>
            <a:off x="0" y="-2743200"/>
            <a:ext cx="8456613" cy="12671039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Don’t always need a UAV…</a:t>
            </a:r>
            <a:endParaRPr lang="en-US" dirty="0"/>
          </a:p>
        </p:txBody>
      </p:sp>
      <p:pic>
        <p:nvPicPr>
          <p:cNvPr id="6" name="Content Placeholder 5" descr="River_Hi_Res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2491" t="-2505" r="26904" b="3446"/>
          <a:stretch>
            <a:fillRect/>
          </a:stretch>
        </p:blipFill>
        <p:spPr>
          <a:xfrm>
            <a:off x="533400" y="1066799"/>
            <a:ext cx="3174504" cy="5761137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River_Hi_Res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128040"/>
            <a:ext cx="2060928" cy="1910560"/>
          </a:xfrm>
          <a:prstGeom prst="rect">
            <a:avLst/>
          </a:prstGeom>
        </p:spPr>
      </p:pic>
      <p:pic>
        <p:nvPicPr>
          <p:cNvPr id="8" name="Picture 7" descr="River_Hi_Res v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270" y="2133600"/>
            <a:ext cx="2054930" cy="1905000"/>
          </a:xfrm>
          <a:prstGeom prst="rect">
            <a:avLst/>
          </a:prstGeom>
        </p:spPr>
      </p:pic>
      <p:pic>
        <p:nvPicPr>
          <p:cNvPr id="9" name="Picture 8" descr="River_Hi_Resv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0" y="2133600"/>
            <a:ext cx="2054931" cy="1905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9200" y="1143000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300 images taken at 2 second intervals using a Canon 6D with GPS</a:t>
            </a:r>
            <a:br>
              <a:rPr lang="en-US" dirty="0" smtClean="0"/>
            </a:br>
            <a:r>
              <a:rPr lang="en-US" dirty="0" smtClean="0"/>
              <a:t>Sub-cm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0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8328"/>
            <a:ext cx="9144000" cy="866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FUTURE MONITORING NEEDS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58429"/>
          </a:xfrm>
        </p:spPr>
        <p:txBody>
          <a:bodyPr/>
          <a:lstStyle/>
          <a:p>
            <a:r>
              <a:rPr lang="en-US" dirty="0" smtClean="0"/>
              <a:t>Atmospheric trace gases in tree canopies </a:t>
            </a:r>
          </a:p>
          <a:p>
            <a:r>
              <a:rPr lang="en-US" dirty="0" smtClean="0"/>
              <a:t>Air temperatures, wet bulb temperatures, meteorology – can be repeated unlike </a:t>
            </a:r>
            <a:r>
              <a:rPr lang="en-US" dirty="0" err="1" smtClean="0"/>
              <a:t>sondes</a:t>
            </a:r>
            <a:endParaRPr lang="en-US" dirty="0" smtClean="0"/>
          </a:p>
          <a:p>
            <a:r>
              <a:rPr lang="en-US" dirty="0" smtClean="0"/>
              <a:t>Bats calls are ultrasonic and can be detected spatially</a:t>
            </a:r>
          </a:p>
          <a:p>
            <a:r>
              <a:rPr lang="en-US" dirty="0" smtClean="0"/>
              <a:t>Canopy dimensions and tree species identification</a:t>
            </a:r>
          </a:p>
          <a:p>
            <a:r>
              <a:rPr lang="en-US" dirty="0" smtClean="0"/>
              <a:t>Crop disease and crop nutrient status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7650"/>
            <a:ext cx="8229600" cy="719987"/>
          </a:xfrm>
        </p:spPr>
        <p:txBody>
          <a:bodyPr/>
          <a:lstStyle/>
          <a:p>
            <a:r>
              <a:rPr lang="en-US" dirty="0" smtClean="0"/>
              <a:t>FUTURE SENSORS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 smtClean="0"/>
              <a:t>Hyperspectral</a:t>
            </a:r>
            <a:r>
              <a:rPr lang="en-US" dirty="0" smtClean="0"/>
              <a:t> cameras are getting lighter</a:t>
            </a:r>
          </a:p>
          <a:p>
            <a:r>
              <a:rPr lang="en-US" dirty="0" smtClean="0"/>
              <a:t>LIDAR systems now ready for UAV </a:t>
            </a:r>
            <a:r>
              <a:rPr lang="en-US" dirty="0" err="1" smtClean="0"/>
              <a:t>applciations</a:t>
            </a:r>
            <a:endParaRPr lang="en-US" dirty="0" smtClean="0"/>
          </a:p>
          <a:p>
            <a:r>
              <a:rPr lang="en-US" dirty="0" smtClean="0"/>
              <a:t>Infra red and UV cameras for animal </a:t>
            </a:r>
            <a:r>
              <a:rPr lang="en-US" dirty="0" err="1" smtClean="0"/>
              <a:t>behaviour</a:t>
            </a:r>
            <a:r>
              <a:rPr lang="en-US" dirty="0" smtClean="0"/>
              <a:t> studies</a:t>
            </a:r>
          </a:p>
          <a:p>
            <a:r>
              <a:rPr lang="en-US" dirty="0" smtClean="0"/>
              <a:t>Wireless sensors for data transfer from remote sensors</a:t>
            </a:r>
          </a:p>
          <a:p>
            <a:r>
              <a:rPr lang="en-US" dirty="0" smtClean="0"/>
              <a:t>Real time machine vision systems for object identification</a:t>
            </a:r>
          </a:p>
          <a:p>
            <a:r>
              <a:rPr lang="en-US" dirty="0" smtClean="0"/>
              <a:t>Integrated systems / multi sensor platforms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43499"/>
            <a:ext cx="8229600" cy="1143000"/>
          </a:xfrm>
        </p:spPr>
        <p:txBody>
          <a:bodyPr/>
          <a:lstStyle/>
          <a:p>
            <a:r>
              <a:rPr lang="en-US" dirty="0" smtClean="0"/>
              <a:t>FUTURE PLATFORMS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Swarms of monitoring devices</a:t>
            </a:r>
          </a:p>
          <a:p>
            <a:r>
              <a:rPr lang="en-US" dirty="0" smtClean="0"/>
              <a:t>Integration with cloud processing</a:t>
            </a:r>
          </a:p>
          <a:p>
            <a:r>
              <a:rPr lang="en-US" dirty="0" smtClean="0"/>
              <a:t>Low power and sustainable systems</a:t>
            </a:r>
          </a:p>
          <a:p>
            <a:r>
              <a:rPr lang="en-US" dirty="0" smtClean="0"/>
              <a:t>Autonomous systems / artificial intelligence</a:t>
            </a:r>
          </a:p>
          <a:p>
            <a:r>
              <a:rPr lang="en-US" dirty="0" smtClean="0"/>
              <a:t>Internet of things</a:t>
            </a:r>
          </a:p>
          <a:p>
            <a:r>
              <a:rPr lang="en-US" dirty="0" smtClean="0"/>
              <a:t>Multi sensor platforms</a:t>
            </a:r>
          </a:p>
          <a:p>
            <a:r>
              <a:rPr lang="en-US" dirty="0" smtClean="0"/>
              <a:t>Adaptive monitoring devices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-76200"/>
            <a:ext cx="8229600" cy="1143000"/>
          </a:xfrm>
        </p:spPr>
        <p:txBody>
          <a:bodyPr/>
          <a:lstStyle/>
          <a:p>
            <a:r>
              <a:rPr lang="en-US" dirty="0" err="1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14400"/>
            <a:ext cx="4876800" cy="5211763"/>
          </a:xfrm>
        </p:spPr>
        <p:txBody>
          <a:bodyPr/>
          <a:lstStyle/>
          <a:p>
            <a:r>
              <a:rPr lang="en-GB" dirty="0" smtClean="0"/>
              <a:t>Mapping with Drones – classification and data fusion course</a:t>
            </a:r>
          </a:p>
          <a:p>
            <a:r>
              <a:rPr lang="en-GB" b="1" dirty="0" smtClean="0"/>
              <a:t>17</a:t>
            </a:r>
            <a:r>
              <a:rPr lang="en-GB" b="1" dirty="0" smtClean="0"/>
              <a:t> </a:t>
            </a:r>
            <a:r>
              <a:rPr lang="en-GB" b="1" dirty="0" smtClean="0"/>
              <a:t>- </a:t>
            </a:r>
            <a:r>
              <a:rPr lang="en-GB" b="1" dirty="0" smtClean="0"/>
              <a:t>18</a:t>
            </a:r>
            <a:r>
              <a:rPr lang="en-GB" b="1" dirty="0" smtClean="0"/>
              <a:t> July </a:t>
            </a:r>
            <a:r>
              <a:rPr lang="en-GB" b="1" dirty="0" smtClean="0"/>
              <a:t>2019.</a:t>
            </a:r>
            <a:endParaRPr lang="en-GB" dirty="0" smtClean="0"/>
          </a:p>
          <a:p>
            <a:r>
              <a:rPr lang="en-GB" dirty="0" smtClean="0"/>
              <a:t>CEH </a:t>
            </a:r>
            <a:r>
              <a:rPr lang="en-GB" dirty="0" smtClean="0"/>
              <a:t>Wallingford</a:t>
            </a:r>
            <a:r>
              <a:rPr lang="en-GB" dirty="0" smtClean="0"/>
              <a:t>, </a:t>
            </a:r>
            <a:r>
              <a:rPr lang="en-GB" dirty="0"/>
              <a:t>Maclean Building, Benson Lane</a:t>
            </a:r>
            <a:r>
              <a:rPr lang="en-GB" dirty="0"/>
              <a:t/>
            </a:r>
            <a:br>
              <a:rPr lang="en-GB" dirty="0"/>
            </a:br>
            <a:r>
              <a:rPr lang="en-GB" dirty="0" err="1"/>
              <a:t>Crowmarsh</a:t>
            </a:r>
            <a:r>
              <a:rPr lang="en-GB" dirty="0"/>
              <a:t> Gifford 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Wallingford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Oxfordshire</a:t>
            </a:r>
            <a:r>
              <a:rPr lang="en-GB" dirty="0"/>
              <a:t/>
            </a:r>
            <a:br>
              <a:rPr lang="en-GB" dirty="0"/>
            </a:br>
            <a:r>
              <a:rPr lang="en-GB" dirty="0"/>
              <a:t>OX10 8BB</a:t>
            </a:r>
            <a:endParaRPr lang="en-GB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196752"/>
            <a:ext cx="3240360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1143000"/>
          </a:xfrm>
        </p:spPr>
        <p:txBody>
          <a:bodyPr/>
          <a:lstStyle/>
          <a:p>
            <a:r>
              <a:rPr lang="en-GB" sz="3200" dirty="0" smtClean="0"/>
              <a:t>classification and data course</a:t>
            </a:r>
            <a:r>
              <a:rPr lang="en-GB" dirty="0" smtClean="0"/>
              <a:t/>
            </a:r>
            <a:br>
              <a:rPr lang="en-GB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525963"/>
          </a:xfrm>
        </p:spPr>
        <p:txBody>
          <a:bodyPr/>
          <a:lstStyle/>
          <a:p>
            <a:pPr lvl="0"/>
            <a:r>
              <a:rPr lang="en-GB" dirty="0" smtClean="0"/>
              <a:t>Gain skills to create high quality and spatially accurate habitat classification maps from data you have captured using your UAV platform.</a:t>
            </a:r>
          </a:p>
          <a:p>
            <a:pPr lvl="0"/>
            <a:r>
              <a:rPr lang="en-GB" dirty="0" smtClean="0"/>
              <a:t>Learn how to process these data to map the heights and locations of trees and vegetation or other features</a:t>
            </a:r>
          </a:p>
          <a:p>
            <a:pPr lvl="0"/>
            <a:r>
              <a:rPr lang="en-GB" dirty="0" smtClean="0"/>
              <a:t>Learn how to bring together the data collected by your aircraft into a spatially accurate and informative map suitable for mapping habitats and change.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195736" y="2060849"/>
            <a:ext cx="5796136" cy="6583820"/>
          </a:xfrm>
        </p:spPr>
        <p:txBody>
          <a:bodyPr/>
          <a:lstStyle/>
          <a:p>
            <a:pPr marL="0" indent="0">
              <a:buNone/>
            </a:pPr>
            <a:r>
              <a:rPr lang="en-GB" sz="6600" dirty="0" smtClean="0"/>
              <a:t>Thankyou !!</a:t>
            </a:r>
            <a:endParaRPr lang="en-GB" sz="6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537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Why use </a:t>
            </a:r>
            <a:r>
              <a:rPr lang="en-US" dirty="0" err="1" smtClean="0"/>
              <a:t>UAVs</a:t>
            </a:r>
            <a:r>
              <a:rPr lang="en-US" dirty="0" smtClean="0"/>
              <a:t> for field survey?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4114800" cy="612775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Fields surveyors are always required for ground truth data.</a:t>
            </a:r>
          </a:p>
          <a:p>
            <a:r>
              <a:rPr lang="en-US" sz="2000" dirty="0" smtClean="0"/>
              <a:t>But for difficult conditions and for extensive bog habitats, other approaches may have a reduced impact</a:t>
            </a:r>
          </a:p>
          <a:p>
            <a:r>
              <a:rPr lang="en-US" sz="2000" dirty="0" smtClean="0"/>
              <a:t>For </a:t>
            </a:r>
            <a:r>
              <a:rPr lang="en-US" sz="2000" dirty="0" err="1" smtClean="0"/>
              <a:t>mosaiced</a:t>
            </a:r>
            <a:r>
              <a:rPr lang="en-US" sz="2000" dirty="0" smtClean="0"/>
              <a:t> habitats features can be missed at ground level due to obstructed views</a:t>
            </a:r>
          </a:p>
          <a:p>
            <a:r>
              <a:rPr lang="en-US" sz="2000" dirty="0" smtClean="0"/>
              <a:t>Field work can be difficult in wet conditions</a:t>
            </a:r>
          </a:p>
          <a:p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onk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14800" y="1749470"/>
            <a:ext cx="5029200" cy="32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4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P1000845.jpg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rcRect t="-49883" b="-4988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UAV systems - software and tools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Quest UAV 300</a:t>
            </a:r>
          </a:p>
          <a:p>
            <a:r>
              <a:rPr lang="en-US" dirty="0" smtClean="0"/>
              <a:t>DJI </a:t>
            </a:r>
            <a:r>
              <a:rPr lang="en-US" dirty="0" err="1" smtClean="0"/>
              <a:t>Matrice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Rikola</a:t>
            </a:r>
            <a:r>
              <a:rPr lang="en-US" dirty="0" smtClean="0"/>
              <a:t> </a:t>
            </a:r>
            <a:r>
              <a:rPr lang="en-US" dirty="0" err="1" smtClean="0"/>
              <a:t>Hyperspectral</a:t>
            </a:r>
            <a:r>
              <a:rPr lang="en-US" dirty="0" smtClean="0"/>
              <a:t> Camera</a:t>
            </a:r>
          </a:p>
          <a:p>
            <a:r>
              <a:rPr lang="en-US" dirty="0" err="1" smtClean="0"/>
              <a:t>Lumix</a:t>
            </a:r>
            <a:r>
              <a:rPr lang="en-US" dirty="0" smtClean="0"/>
              <a:t> LX5 or Canon C100 for NDVI or Canon 6D</a:t>
            </a:r>
          </a:p>
          <a:p>
            <a:r>
              <a:rPr lang="en-US" dirty="0" err="1" smtClean="0"/>
              <a:t>Intervalometer</a:t>
            </a:r>
            <a:endParaRPr lang="en-US" dirty="0" smtClean="0"/>
          </a:p>
          <a:p>
            <a:r>
              <a:rPr lang="en-US" dirty="0" smtClean="0"/>
              <a:t>Agisoft </a:t>
            </a:r>
            <a:r>
              <a:rPr lang="en-US" dirty="0" err="1" smtClean="0"/>
              <a:t>Photoscan</a:t>
            </a:r>
            <a:r>
              <a:rPr lang="en-US" dirty="0" smtClean="0"/>
              <a:t>/Pix 4D</a:t>
            </a:r>
          </a:p>
          <a:p>
            <a:r>
              <a:rPr lang="en-US" dirty="0" smtClean="0"/>
              <a:t>ESRI </a:t>
            </a:r>
            <a:r>
              <a:rPr lang="en-US" dirty="0" err="1" smtClean="0"/>
              <a:t>ArcGIS</a:t>
            </a:r>
            <a:endParaRPr lang="en-US" dirty="0" smtClean="0"/>
          </a:p>
          <a:p>
            <a:r>
              <a:rPr lang="en-US" dirty="0" smtClean="0"/>
              <a:t>Classification run in open source R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10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QUEST UAV 300 - £18k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592" y="2102438"/>
            <a:ext cx="10476719" cy="263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244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3048000" y="744608"/>
            <a:ext cx="6094413" cy="609170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 smtClean="0"/>
              <a:t>Moorhouse</a:t>
            </a:r>
            <a:r>
              <a:rPr lang="en-US" dirty="0" smtClean="0"/>
              <a:t> NNR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728663"/>
            <a:ext cx="4191000" cy="6129337"/>
          </a:xfrm>
        </p:spPr>
        <p:txBody>
          <a:bodyPr>
            <a:normAutofit/>
          </a:bodyPr>
          <a:lstStyle/>
          <a:p>
            <a:r>
              <a:rPr lang="en-US" dirty="0" smtClean="0"/>
              <a:t>CEH Long term monitoring site, Environmental Change Network</a:t>
            </a:r>
          </a:p>
          <a:p>
            <a:r>
              <a:rPr lang="en-US" dirty="0" smtClean="0"/>
              <a:t>Moor House-Upper </a:t>
            </a:r>
            <a:r>
              <a:rPr lang="en-US" dirty="0" err="1" smtClean="0"/>
              <a:t>Teesdale</a:t>
            </a:r>
            <a:r>
              <a:rPr lang="en-US" dirty="0" smtClean="0"/>
              <a:t>, is a nature reserve in the </a:t>
            </a:r>
            <a:r>
              <a:rPr lang="en-US" dirty="0" err="1" smtClean="0"/>
              <a:t>Pennine</a:t>
            </a:r>
            <a:r>
              <a:rPr lang="en-US" dirty="0" smtClean="0"/>
              <a:t> hills of northern England.</a:t>
            </a:r>
          </a:p>
          <a:p>
            <a:r>
              <a:rPr lang="en-US" dirty="0" smtClean="0"/>
              <a:t>Large parts of it are upland blanket </a:t>
            </a:r>
            <a:r>
              <a:rPr lang="en-US" dirty="0" err="1" smtClean="0"/>
              <a:t>peatland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990600"/>
            <a:ext cx="4965700" cy="469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7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9" t="2598" r="9333" b="36392"/>
          <a:stretch/>
        </p:blipFill>
        <p:spPr>
          <a:xfrm>
            <a:off x="-4238" y="-1472507"/>
            <a:ext cx="9148238" cy="9564063"/>
          </a:xfrm>
        </p:spPr>
      </p:pic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 smtClean="0">
                <a:solidFill>
                  <a:srgbClr val="FFFF00"/>
                </a:solidFill>
              </a:rPr>
              <a:t>Moorhouse</a:t>
            </a: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smtClean="0">
                <a:solidFill>
                  <a:srgbClr val="FFFF00"/>
                </a:solidFill>
              </a:rPr>
              <a:t>Survey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80528" y="5157192"/>
            <a:ext cx="5304656" cy="2133600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4 </a:t>
            </a:r>
            <a:r>
              <a:rPr lang="en-GB" dirty="0" err="1" smtClean="0"/>
              <a:t>sq</a:t>
            </a:r>
            <a:r>
              <a:rPr lang="en-GB" dirty="0" smtClean="0"/>
              <a:t> km survey</a:t>
            </a:r>
          </a:p>
          <a:p>
            <a:r>
              <a:rPr lang="en-GB" dirty="0" smtClean="0"/>
              <a:t>May and June 2015</a:t>
            </a:r>
          </a:p>
          <a:p>
            <a:r>
              <a:rPr lang="en-GB" dirty="0"/>
              <a:t>4</a:t>
            </a:r>
            <a:r>
              <a:rPr lang="en-GB" dirty="0" smtClean="0"/>
              <a:t> hours of flying </a:t>
            </a:r>
          </a:p>
          <a:p>
            <a:r>
              <a:rPr lang="en-GB" dirty="0" smtClean="0"/>
              <a:t>7000 images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81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Training and validation plots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899592" y="830321"/>
            <a:ext cx="7416824" cy="524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54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Aspect maps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98414"/>
            <a:ext cx="7402259" cy="523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53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H_PowerPoint_MasterSlides_Essentials_June20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les_white-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itles_green-whi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s_white-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ntent_Solid banner_blu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Content_Solid banner_g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CEH-PPT-presentation-template-MasterSlides_Essentials-new-nerc-logo</Template>
  <TotalTime>477</TotalTime>
  <Words>576</Words>
  <Application>Microsoft Office PowerPoint</Application>
  <PresentationFormat>On-screen Show (4:3)</PresentationFormat>
  <Paragraphs>92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Narrow</vt:lpstr>
      <vt:lpstr>Calibri</vt:lpstr>
      <vt:lpstr>CEH_PowerPoint_MasterSlides_Essentials_June2012</vt:lpstr>
      <vt:lpstr>Titles_white-blue</vt:lpstr>
      <vt:lpstr>Titles_green-white</vt:lpstr>
      <vt:lpstr>Titles_white-green</vt:lpstr>
      <vt:lpstr>Content_Solid banner_blue</vt:lpstr>
      <vt:lpstr>Content_Solid banner_green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MONITORING NEEDS</vt:lpstr>
      <vt:lpstr>FUTURE SENSORS</vt:lpstr>
      <vt:lpstr>FUTURE PLATFORMS</vt:lpstr>
      <vt:lpstr>TRaining</vt:lpstr>
      <vt:lpstr>classification and data course </vt:lpstr>
      <vt:lpstr>PowerPoint Presentation</vt:lpstr>
    </vt:vector>
  </TitlesOfParts>
  <Company>CEH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Scholefield, Paul A.</dc:creator>
  <cp:lastModifiedBy>Scholefield, Paul A.</cp:lastModifiedBy>
  <cp:revision>32</cp:revision>
  <dcterms:created xsi:type="dcterms:W3CDTF">2018-11-15T09:41:51Z</dcterms:created>
  <dcterms:modified xsi:type="dcterms:W3CDTF">2019-06-11T11:03:14Z</dcterms:modified>
</cp:coreProperties>
</file>