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9" r:id="rId2"/>
    <p:sldId id="342" r:id="rId3"/>
    <p:sldId id="319" r:id="rId4"/>
    <p:sldId id="329" r:id="rId5"/>
    <p:sldId id="336" r:id="rId6"/>
    <p:sldId id="337" r:id="rId7"/>
    <p:sldId id="328" r:id="rId8"/>
    <p:sldId id="338" r:id="rId9"/>
    <p:sldId id="339" r:id="rId10"/>
    <p:sldId id="340" r:id="rId11"/>
    <p:sldId id="34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0E91"/>
    <a:srgbClr val="C0ABD6"/>
    <a:srgbClr val="2D00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2174" autoAdjust="0"/>
  </p:normalViewPr>
  <p:slideViewPr>
    <p:cSldViewPr snapToGrid="0" snapToObjects="1">
      <p:cViewPr>
        <p:scale>
          <a:sx n="105" d="100"/>
          <a:sy n="105" d="100"/>
        </p:scale>
        <p:origin x="-14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599D8-7F16-9248-B560-1BB24B3837B1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830F0-D724-4A40-8BB7-21602D32E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53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Slide tips:</a:t>
            </a:r>
          </a:p>
          <a:p>
            <a:r>
              <a:rPr lang="en-US" sz="1400" dirty="0" smtClean="0"/>
              <a:t>1 don’t be afraid of white space,</a:t>
            </a:r>
            <a:r>
              <a:rPr lang="en-US" sz="1400" baseline="0" dirty="0" smtClean="0"/>
              <a:t> we want a nice lean and clean look</a:t>
            </a:r>
          </a:p>
          <a:p>
            <a:r>
              <a:rPr lang="en-US" sz="1400" baseline="0" dirty="0" smtClean="0"/>
              <a:t>2 try and use the two purple </a:t>
            </a:r>
            <a:r>
              <a:rPr lang="en-US" sz="1400" baseline="0" dirty="0" err="1" smtClean="0"/>
              <a:t>colours</a:t>
            </a:r>
            <a:r>
              <a:rPr lang="en-US" sz="1400" baseline="0" dirty="0" smtClean="0"/>
              <a:t> plus dark grey for any large areas that would be black</a:t>
            </a:r>
          </a:p>
          <a:p>
            <a:r>
              <a:rPr lang="en-US" sz="1400" baseline="0" dirty="0" smtClean="0"/>
              <a:t>3 headlines are Arial MT </a:t>
            </a:r>
            <a:r>
              <a:rPr lang="en-US" sz="1400" baseline="0" dirty="0" err="1" smtClean="0"/>
              <a:t>Ultrabold</a:t>
            </a:r>
            <a:endParaRPr lang="en-US" sz="1400" baseline="0" dirty="0" smtClean="0"/>
          </a:p>
          <a:p>
            <a:r>
              <a:rPr lang="en-US" sz="1400" baseline="0" dirty="0" smtClean="0"/>
              <a:t>4 General text is Calibri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830F0-D724-4A40-8BB7-21602D32E0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75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Slide tips:</a:t>
            </a:r>
          </a:p>
          <a:p>
            <a:r>
              <a:rPr lang="en-US" sz="1400" dirty="0" smtClean="0"/>
              <a:t>1 don’t be afraid of white space,</a:t>
            </a:r>
            <a:r>
              <a:rPr lang="en-US" sz="1400" baseline="0" dirty="0" smtClean="0"/>
              <a:t> we want a nice lean and clean look</a:t>
            </a:r>
          </a:p>
          <a:p>
            <a:r>
              <a:rPr lang="en-US" sz="1400" baseline="0" dirty="0" smtClean="0"/>
              <a:t>2 try and use the two purple </a:t>
            </a:r>
            <a:r>
              <a:rPr lang="en-US" sz="1400" baseline="0" dirty="0" err="1" smtClean="0"/>
              <a:t>colours</a:t>
            </a:r>
            <a:r>
              <a:rPr lang="en-US" sz="1400" baseline="0" dirty="0" smtClean="0"/>
              <a:t> plus dark grey for any large areas that would be black</a:t>
            </a:r>
          </a:p>
          <a:p>
            <a:r>
              <a:rPr lang="en-US" sz="1400" baseline="0" dirty="0" smtClean="0"/>
              <a:t>3 headlines are Arial MT </a:t>
            </a:r>
            <a:r>
              <a:rPr lang="en-US" sz="1400" baseline="0" dirty="0" err="1" smtClean="0"/>
              <a:t>Ultrabold</a:t>
            </a:r>
            <a:endParaRPr lang="en-US" sz="1400" baseline="0" dirty="0" smtClean="0"/>
          </a:p>
          <a:p>
            <a:r>
              <a:rPr lang="en-US" sz="1400" baseline="0" dirty="0" smtClean="0"/>
              <a:t>4 General text is Calibri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830F0-D724-4A40-8BB7-21602D32E0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75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D87E-FEDE-E448-B3EC-6E37EFB60B89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1B4B-A86F-9B4F-AD33-495B2B572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17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D87E-FEDE-E448-B3EC-6E37EFB60B89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1B4B-A86F-9B4F-AD33-495B2B572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97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D87E-FEDE-E448-B3EC-6E37EFB60B89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1B4B-A86F-9B4F-AD33-495B2B572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30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D87E-FEDE-E448-B3EC-6E37EFB60B89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1B4B-A86F-9B4F-AD33-495B2B572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9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D87E-FEDE-E448-B3EC-6E37EFB60B89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1B4B-A86F-9B4F-AD33-495B2B572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5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D87E-FEDE-E448-B3EC-6E37EFB60B89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1B4B-A86F-9B4F-AD33-495B2B572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03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D87E-FEDE-E448-B3EC-6E37EFB60B89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1B4B-A86F-9B4F-AD33-495B2B572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5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D87E-FEDE-E448-B3EC-6E37EFB60B89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1B4B-A86F-9B4F-AD33-495B2B572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49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D87E-FEDE-E448-B3EC-6E37EFB60B89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1B4B-A86F-9B4F-AD33-495B2B572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11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D87E-FEDE-E448-B3EC-6E37EFB60B89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1B4B-A86F-9B4F-AD33-495B2B572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06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D87E-FEDE-E448-B3EC-6E37EFB60B89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1B4B-A86F-9B4F-AD33-495B2B572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45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6D87E-FEDE-E448-B3EC-6E37EFB60B89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61B4B-A86F-9B4F-AD33-495B2B572CD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KTN_ESP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5" y="48845"/>
            <a:ext cx="762000" cy="762000"/>
          </a:xfrm>
          <a:prstGeom prst="rect">
            <a:avLst/>
          </a:prstGeom>
        </p:spPr>
      </p:pic>
      <p:sp>
        <p:nvSpPr>
          <p:cNvPr id="8" name="hc"/>
          <p:cNvSpPr txBox="1"/>
          <p:nvPr userDrawn="1"/>
        </p:nvSpPr>
        <p:spPr>
          <a:xfrm>
            <a:off x="0" y="0"/>
            <a:ext cx="9144000" cy="2462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endParaRPr kumimoji="0" lang="en-GB" sz="1000" b="0" i="0" u="none" baseline="0" dirty="0">
              <a:solidFill>
                <a:srgbClr val="7F7F7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388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1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1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131888" y="325527"/>
            <a:ext cx="7427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2D0065"/>
                </a:solidFill>
                <a:latin typeface="Arial Rounded MT Bold"/>
              </a:rPr>
              <a:t>Satellite remote sensing technologies and tools for Navigation Position and Timing </a:t>
            </a:r>
            <a:endParaRPr lang="en-US" sz="2800" dirty="0" smtClean="0">
              <a:solidFill>
                <a:srgbClr val="2D0065"/>
              </a:solidFill>
              <a:latin typeface="Arial Rounded MT Bold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61224" y="2222409"/>
            <a:ext cx="9017000" cy="0"/>
          </a:xfrm>
          <a:prstGeom prst="line">
            <a:avLst/>
          </a:prstGeom>
          <a:ln>
            <a:solidFill>
              <a:srgbClr val="C0ABD6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449047" y="1298062"/>
            <a:ext cx="6196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Alex Efimov, KTN</a:t>
            </a:r>
          </a:p>
        </p:txBody>
      </p:sp>
      <p:pic>
        <p:nvPicPr>
          <p:cNvPr id="6" name="Picture 5" descr="KTN_EnvSustainabilit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038" y="58674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KTN_ModBuiltEnv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5867400"/>
            <a:ext cx="9858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KTN_ES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63" y="5872162"/>
            <a:ext cx="985837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KTN_Aerospace&amp;Defenc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6116638"/>
            <a:ext cx="741362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KTN_Bioscience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870074"/>
            <a:ext cx="989714" cy="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KTN_ChemistryInnovation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5981700"/>
            <a:ext cx="87788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KTN_DigitalSystems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94" y="6116638"/>
            <a:ext cx="741363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KTN_FinServices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83313"/>
            <a:ext cx="674688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KTN_Nanotecnology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3" y="6183313"/>
            <a:ext cx="674687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 descr="KTN_CreativeIndustry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3246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 descr="KTN_EnergyGen&amp;Supp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3246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38412" y="2282780"/>
            <a:ext cx="4067175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3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14763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2D0065"/>
                </a:solidFill>
                <a:latin typeface="Arial Rounded MT Bold"/>
                <a:cs typeface="Arial Rounded MT Bold"/>
              </a:rPr>
              <a:t>What? Where? When?</a:t>
            </a:r>
            <a:endParaRPr lang="en-US" sz="3200" dirty="0">
              <a:solidFill>
                <a:srgbClr val="2D0065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2604" y="1449482"/>
            <a:ext cx="7499548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Data </a:t>
            </a:r>
            <a:r>
              <a:rPr lang="en-US" sz="2800" dirty="0" smtClean="0"/>
              <a:t>from sensor </a:t>
            </a:r>
            <a:r>
              <a:rPr lang="en-US" sz="2800" dirty="0"/>
              <a:t>systems </a:t>
            </a:r>
            <a:r>
              <a:rPr lang="en-US" sz="2800" dirty="0" smtClean="0"/>
              <a:t>provide </a:t>
            </a:r>
            <a:r>
              <a:rPr lang="en-US" sz="2800" dirty="0"/>
              <a:t>descriptive </a:t>
            </a:r>
            <a:r>
              <a:rPr lang="en-US" sz="2800" dirty="0" smtClean="0"/>
              <a:t>environmental information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Sensing data combined with positioning data allows spatial analysis (import into GIS, combining satellite, aerial and ground based sensing data)  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Combining the above with timing provides decision makers with actionable information</a:t>
            </a:r>
          </a:p>
        </p:txBody>
      </p:sp>
    </p:spTree>
    <p:extLst>
      <p:ext uri="{BB962C8B-B14F-4D97-AF65-F5344CB8AC3E}">
        <p14:creationId xmlns:p14="http://schemas.microsoft.com/office/powerpoint/2010/main" val="419483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14763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2D0065"/>
                </a:solidFill>
                <a:latin typeface="Arial Rounded MT Bold"/>
                <a:cs typeface="Arial Rounded MT Bold"/>
              </a:rPr>
              <a:t>Opportunities for sensing and PNT innovation</a:t>
            </a:r>
            <a:endParaRPr lang="en-US" sz="3200" dirty="0">
              <a:solidFill>
                <a:srgbClr val="2D0065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2604" y="2147982"/>
            <a:ext cx="7499548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PNT resilience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Indoor PNT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Growing use of mobile devices: opportunities for PNT and sensing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Co-operative PNT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Crowd sourcing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Smart system integration</a:t>
            </a:r>
          </a:p>
        </p:txBody>
      </p:sp>
    </p:spTree>
    <p:extLst>
      <p:ext uri="{BB962C8B-B14F-4D97-AF65-F5344CB8AC3E}">
        <p14:creationId xmlns:p14="http://schemas.microsoft.com/office/powerpoint/2010/main" val="173219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131888" y="325527"/>
            <a:ext cx="7427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2D0065"/>
                </a:solidFill>
                <a:latin typeface="Arial Rounded MT Bold"/>
              </a:rPr>
              <a:t>KTN Fun Facts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61224" y="965109"/>
            <a:ext cx="9017000" cy="0"/>
          </a:xfrm>
          <a:prstGeom prst="line">
            <a:avLst/>
          </a:prstGeom>
          <a:ln>
            <a:solidFill>
              <a:srgbClr val="C0ABD6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49300" y="1171062"/>
            <a:ext cx="781049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Lucida Grande"/>
                <a:ea typeface="Lucida Grande"/>
                <a:cs typeface="Lucida Grande"/>
              </a:rPr>
              <a:t> </a:t>
            </a:r>
            <a:r>
              <a:rPr lang="en-US" sz="2800" b="1" dirty="0" err="1" smtClean="0">
                <a:latin typeface="Lucida Grande"/>
                <a:ea typeface="Lucida Grande"/>
                <a:cs typeface="Lucida Grande"/>
              </a:rPr>
              <a:t>Σ</a:t>
            </a:r>
            <a:r>
              <a:rPr lang="en-US" sz="2800" b="1" dirty="0" smtClean="0">
                <a:latin typeface="Lucida Grande"/>
                <a:ea typeface="Lucida Grande"/>
                <a:cs typeface="Lucida Grande"/>
              </a:rPr>
              <a:t>(KTN)</a:t>
            </a:r>
            <a:r>
              <a:rPr lang="en-US" sz="2800" b="1" baseline="-25000" dirty="0" smtClean="0">
                <a:latin typeface="Lucida Grande"/>
                <a:ea typeface="Lucida Grande"/>
                <a:cs typeface="Lucida Grande"/>
              </a:rPr>
              <a:t>n=15</a:t>
            </a:r>
            <a:r>
              <a:rPr lang="en-US" sz="2800" b="1" dirty="0" smtClean="0">
                <a:latin typeface="Lucida Grande"/>
                <a:ea typeface="Lucida Grande"/>
                <a:cs typeface="Lucida Grande"/>
              </a:rPr>
              <a:t>  =THE KTN</a:t>
            </a:r>
            <a:br>
              <a:rPr lang="en-US" sz="2800" b="1" dirty="0" smtClean="0">
                <a:latin typeface="Lucida Grande"/>
                <a:ea typeface="Lucida Grande"/>
                <a:cs typeface="Lucida Grande"/>
              </a:rPr>
            </a:br>
            <a:r>
              <a:rPr lang="en-US" sz="2800" b="1" dirty="0" smtClean="0">
                <a:latin typeface="Lucida Grande"/>
                <a:ea typeface="Lucida Grande"/>
                <a:cs typeface="Lucida Grande"/>
              </a:rPr>
              <a:t> as of the 1</a:t>
            </a:r>
            <a:r>
              <a:rPr lang="en-US" sz="2800" b="1" baseline="30000" dirty="0" smtClean="0">
                <a:latin typeface="Lucida Grande"/>
                <a:ea typeface="Lucida Grande"/>
                <a:cs typeface="Lucida Grande"/>
              </a:rPr>
              <a:t>st</a:t>
            </a:r>
            <a:r>
              <a:rPr lang="en-US" sz="2800" b="1" dirty="0" smtClean="0">
                <a:latin typeface="Lucida Grande"/>
                <a:ea typeface="Lucida Grande"/>
                <a:cs typeface="Lucida Grande"/>
              </a:rPr>
              <a:t> of April 2014</a:t>
            </a:r>
          </a:p>
          <a:p>
            <a:pPr algn="ctr"/>
            <a:endParaRPr lang="en-US" sz="2400" b="1" baseline="-25000" dirty="0">
              <a:solidFill>
                <a:schemeClr val="tx1">
                  <a:lumMod val="65000"/>
                  <a:lumOff val="35000"/>
                </a:schemeClr>
              </a:solidFill>
              <a:latin typeface="Lucida Grande"/>
              <a:ea typeface="Lucida Grande"/>
              <a:cs typeface="Lucida Grande"/>
            </a:endParaRPr>
          </a:p>
          <a:p>
            <a:pPr marL="571500" indent="-571500">
              <a:buFont typeface="Arial"/>
              <a:buChar char="•"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Grande"/>
                <a:ea typeface="Lucida Grande"/>
                <a:cs typeface="Lucida Grande"/>
              </a:rPr>
              <a:t>Chairman: David Lockwood, Laird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Grande"/>
                <a:ea typeface="Lucida Grande"/>
                <a:cs typeface="Lucida Grande"/>
              </a:rPr>
              <a:t>Plc</a:t>
            </a:r>
            <a:endParaRPr lang="en-US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Lucida Grande"/>
              <a:ea typeface="Lucida Grande"/>
              <a:cs typeface="Lucida Grande"/>
            </a:endParaRPr>
          </a:p>
          <a:p>
            <a:pPr marL="571500" indent="-571500">
              <a:buFont typeface="Arial"/>
              <a:buChar char="•"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Grande"/>
                <a:ea typeface="Lucida Grande"/>
                <a:cs typeface="Lucida Grande"/>
              </a:rPr>
              <a:t>CEO: Chris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Grande"/>
                <a:ea typeface="Lucida Grande"/>
                <a:cs typeface="Lucida Grande"/>
              </a:rPr>
              <a:t>Warkup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Lucida Grande"/>
              <a:ea typeface="Lucida Grande"/>
              <a:cs typeface="Lucida Grande"/>
            </a:endParaRPr>
          </a:p>
          <a:p>
            <a:pPr marL="571500" indent="-571500">
              <a:buFont typeface="Arial"/>
              <a:buChar char="•"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Grande"/>
                <a:ea typeface="Lucida Grande"/>
                <a:cs typeface="Lucida Grande"/>
              </a:rPr>
              <a:t>Workforce: 110</a:t>
            </a:r>
          </a:p>
          <a:p>
            <a:pPr marL="571500" indent="-571500">
              <a:buFont typeface="Arial"/>
              <a:buChar char="•"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Grande"/>
                <a:ea typeface="Lucida Grande"/>
                <a:cs typeface="Lucida Grande"/>
              </a:rPr>
              <a:t>Office locations: Edinburgh,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Grande"/>
                <a:ea typeface="Lucida Grande"/>
                <a:cs typeface="Lucida Grande"/>
              </a:rPr>
              <a:t>Runcorn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Grande"/>
                <a:ea typeface="Lucida Grande"/>
                <a:cs typeface="Lucida Grande"/>
              </a:rPr>
              <a:t>, Harwell, Cambridge, London, Horsham </a:t>
            </a:r>
            <a:endParaRPr lang="en-US" sz="2800" baseline="-25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 descr="KTN_EnvSustainabilit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038" y="58674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KTN_ModBuiltEnv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5867400"/>
            <a:ext cx="9858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KTN_ES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63" y="5872162"/>
            <a:ext cx="985837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KTN_Aerospace&amp;Defenc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6116638"/>
            <a:ext cx="741362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KTN_Bioscience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870074"/>
            <a:ext cx="989714" cy="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KTN_ChemistryInnovation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5981700"/>
            <a:ext cx="87788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KTN_DigitalSystems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94" y="6116638"/>
            <a:ext cx="741363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KTN_FinServices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83313"/>
            <a:ext cx="674688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KTN_Nanotecnology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3" y="6183313"/>
            <a:ext cx="674687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 descr="KTN_CreativeIndustry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3246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 descr="KTN_EnergyGen&amp;Supp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3246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32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14763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2D0065"/>
                </a:solidFill>
                <a:latin typeface="Arial Rounded MT Bold"/>
                <a:cs typeface="Arial Rounded MT Bold"/>
              </a:rPr>
              <a:t>Satellite Remote Sensing</a:t>
            </a:r>
            <a:endParaRPr lang="en-US" sz="3200" dirty="0">
              <a:solidFill>
                <a:srgbClr val="2D0065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6906" y="1219200"/>
            <a:ext cx="817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REMOTE SENSING PRINCIPLE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EMR reflected</a:t>
            </a:r>
            <a:r>
              <a:rPr lang="en-US" sz="2800" dirty="0" smtClean="0"/>
              <a:t>, emitted</a:t>
            </a:r>
            <a:r>
              <a:rPr lang="en-US" sz="2800" dirty="0"/>
              <a:t>, or </a:t>
            </a:r>
            <a:r>
              <a:rPr lang="en-US" sz="2800" dirty="0" smtClean="0"/>
              <a:t>back emitted</a:t>
            </a:r>
            <a:r>
              <a:rPr lang="en-US" sz="2800" dirty="0"/>
              <a:t>, or </a:t>
            </a:r>
            <a:r>
              <a:rPr lang="en-US" sz="2800" dirty="0" smtClean="0"/>
              <a:t>back scattered </a:t>
            </a:r>
            <a:r>
              <a:rPr lang="en-US" sz="2800" dirty="0"/>
              <a:t>from an object or </a:t>
            </a:r>
            <a:r>
              <a:rPr lang="en-US" sz="2800" dirty="0" smtClean="0"/>
              <a:t>geographic scattered </a:t>
            </a:r>
            <a:r>
              <a:rPr lang="en-US" sz="2800" dirty="0"/>
              <a:t>from an object or </a:t>
            </a:r>
            <a:r>
              <a:rPr lang="en-US" sz="2800" dirty="0" smtClean="0"/>
              <a:t>geographic area is detected and used to approximate properties of interest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6" y="3594100"/>
            <a:ext cx="39877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Passive</a:t>
            </a:r>
          </a:p>
          <a:p>
            <a:r>
              <a:rPr lang="en-US" sz="2800" dirty="0"/>
              <a:t> Sun’s energy which is </a:t>
            </a:r>
            <a:r>
              <a:rPr lang="en-US" sz="2800" dirty="0" smtClean="0"/>
              <a:t>reflected (</a:t>
            </a:r>
            <a:r>
              <a:rPr lang="en-US" sz="2800" dirty="0"/>
              <a:t>visible) </a:t>
            </a:r>
            <a:r>
              <a:rPr lang="en-US" sz="2800" dirty="0" smtClean="0"/>
              <a:t>or absorbed </a:t>
            </a:r>
            <a:r>
              <a:rPr lang="en-US" sz="2800" dirty="0"/>
              <a:t>and re-emitted </a:t>
            </a:r>
            <a:r>
              <a:rPr lang="en-US" sz="2800" dirty="0" smtClean="0"/>
              <a:t>as thermal </a:t>
            </a:r>
            <a:r>
              <a:rPr lang="en-US" sz="2800" dirty="0"/>
              <a:t>infrared </a:t>
            </a:r>
            <a:r>
              <a:rPr lang="en-US" sz="2800" dirty="0" smtClean="0"/>
              <a:t>wavelengths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749800" y="3619500"/>
            <a:ext cx="3657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Active</a:t>
            </a:r>
            <a:endParaRPr lang="en-US" sz="2800" b="1" dirty="0"/>
          </a:p>
          <a:p>
            <a:r>
              <a:rPr lang="en-US" sz="2800" dirty="0" smtClean="0"/>
              <a:t>Radiation emitted from a satellite is then reflected detected and measured</a:t>
            </a:r>
            <a:endParaRPr lang="en-US" sz="2800" dirty="0"/>
          </a:p>
          <a:p>
            <a:r>
              <a:rPr lang="en-US" sz="2800" dirty="0"/>
              <a:t>(</a:t>
            </a:r>
            <a:r>
              <a:rPr lang="en-US" sz="2800" dirty="0" smtClean="0"/>
              <a:t>LIDAR</a:t>
            </a:r>
            <a:r>
              <a:rPr lang="en-US" sz="2800" dirty="0"/>
              <a:t>, </a:t>
            </a:r>
            <a:r>
              <a:rPr lang="en-US" sz="2800" dirty="0" smtClean="0"/>
              <a:t>RADAR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5158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912" y="4050707"/>
            <a:ext cx="7016987" cy="2807293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09606" y="14763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2D0065"/>
                </a:solidFill>
                <a:latin typeface="Arial Rounded MT Bold"/>
                <a:cs typeface="Arial Rounded MT Bold"/>
              </a:rPr>
              <a:t>Satellite LIDAR Developments</a:t>
            </a:r>
            <a:endParaRPr lang="en-US" sz="3200" dirty="0">
              <a:solidFill>
                <a:srgbClr val="2D0065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041400"/>
            <a:ext cx="8534406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/>
              <a:t>3D imaging </a:t>
            </a:r>
            <a:r>
              <a:rPr lang="en-US" sz="2800" dirty="0" smtClean="0"/>
              <a:t>LIDAR (image from ESA)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3D imaging </a:t>
            </a:r>
            <a:r>
              <a:rPr lang="en-US" sz="2800" dirty="0" smtClean="0"/>
              <a:t>LIDAR could build </a:t>
            </a:r>
            <a:r>
              <a:rPr lang="en-US" sz="2800" dirty="0"/>
              <a:t>a complete picture of targets </a:t>
            </a:r>
            <a:r>
              <a:rPr lang="en-US" sz="2800" dirty="0" smtClean="0"/>
              <a:t>or surfaces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NASA satellite with LIDAR technology </a:t>
            </a:r>
            <a:r>
              <a:rPr lang="en-US" sz="2800" dirty="0"/>
              <a:t>produced a first-of-its-kind map of tree-canopy heights around the world. </a:t>
            </a:r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 ESA satellite </a:t>
            </a:r>
            <a:r>
              <a:rPr lang="en-US" sz="2800" dirty="0" smtClean="0"/>
              <a:t>ADM-Aeolus that </a:t>
            </a:r>
            <a:r>
              <a:rPr lang="en-US" sz="2800" dirty="0"/>
              <a:t>is due for launch in 2015</a:t>
            </a:r>
          </a:p>
        </p:txBody>
      </p:sp>
    </p:spTree>
    <p:extLst>
      <p:ext uri="{BB962C8B-B14F-4D97-AF65-F5344CB8AC3E}">
        <p14:creationId xmlns:p14="http://schemas.microsoft.com/office/powerpoint/2010/main" val="317209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609606" y="14763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solidFill>
                  <a:srgbClr val="2D0065"/>
                </a:solidFill>
                <a:latin typeface="Arial Rounded MT Bold"/>
                <a:cs typeface="Arial Rounded MT Bold"/>
              </a:rPr>
              <a:t>NovaSAR</a:t>
            </a:r>
            <a:r>
              <a:rPr lang="en-US" sz="3200" dirty="0">
                <a:solidFill>
                  <a:srgbClr val="2D0065"/>
                </a:solidFill>
                <a:latin typeface="Arial Rounded MT Bold"/>
                <a:cs typeface="Arial Rounded MT Bold"/>
              </a:rPr>
              <a:t>-S Synthetic Aperture Radar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5900" y="1739900"/>
            <a:ext cx="383178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S-Band Radar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Low cost small satellite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Applications include: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maritime surveillance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monitoring </a:t>
            </a:r>
            <a:r>
              <a:rPr lang="en-US" sz="2400" dirty="0"/>
              <a:t>the environment, including ice cover, iceberg monitoring, pollution and </a:t>
            </a:r>
            <a:r>
              <a:rPr lang="en-US" sz="2400" dirty="0" smtClean="0"/>
              <a:t>bathymetry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581" y="1959243"/>
            <a:ext cx="461962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3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609606" y="14763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2D0065"/>
                </a:solidFill>
                <a:latin typeface="Arial Rounded MT Bold"/>
                <a:cs typeface="Arial Rounded MT Bold"/>
              </a:rPr>
              <a:t>Sentinel-1</a:t>
            </a:r>
            <a:endParaRPr lang="en-US" sz="3200" dirty="0">
              <a:solidFill>
                <a:srgbClr val="2D0065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900" y="1739900"/>
            <a:ext cx="38317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Sentinel 1= 2 EO Satellites</a:t>
            </a:r>
          </a:p>
          <a:p>
            <a:pPr marL="285750" indent="-285750">
              <a:buFont typeface="Arial"/>
              <a:buChar char="•"/>
            </a:pPr>
            <a:r>
              <a:rPr lang="en-US" sz="2800" b="1" dirty="0"/>
              <a:t>C-Band </a:t>
            </a:r>
            <a:r>
              <a:rPr lang="en-US" sz="2800" b="1" dirty="0" smtClean="0"/>
              <a:t>SAR with medium and high resolution sensor </a:t>
            </a:r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Applications include: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Land and </a:t>
            </a:r>
            <a:r>
              <a:rPr lang="en-US" sz="2400" dirty="0"/>
              <a:t>o</a:t>
            </a:r>
            <a:r>
              <a:rPr lang="en-US" sz="2400" dirty="0" smtClean="0"/>
              <a:t>cean monitoring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Works in any ambient weather and light conditions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07118" y="5308600"/>
            <a:ext cx="29336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Sentinel-1 is </a:t>
            </a:r>
            <a:r>
              <a:rPr lang="en-US" sz="2000" b="1" dirty="0"/>
              <a:t>almost ready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for </a:t>
            </a:r>
            <a:r>
              <a:rPr lang="en-US" sz="2000" b="1" dirty="0"/>
              <a:t>launch on 3 </a:t>
            </a:r>
            <a:r>
              <a:rPr lang="en-US" sz="2000" b="1" dirty="0" smtClean="0"/>
              <a:t>April 2014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306" y="1739900"/>
            <a:ext cx="491490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7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14763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2D0065"/>
                </a:solidFill>
                <a:latin typeface="Arial Rounded MT Bold"/>
                <a:cs typeface="Arial Rounded MT Bold"/>
              </a:rPr>
              <a:t>Positioning, Navigation and Timing</a:t>
            </a:r>
            <a:endParaRPr lang="en-US" sz="3200" dirty="0">
              <a:solidFill>
                <a:srgbClr val="2D0065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2604" y="1373282"/>
            <a:ext cx="74995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Global Navigation Satellite Systems:</a:t>
            </a:r>
          </a:p>
          <a:p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GPS (US, military controlled)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GLONASS (Russia, military controlled)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European Geostationary Navigation Overlay Service (EGNOS</a:t>
            </a:r>
            <a:r>
              <a:rPr lang="en-US" sz="2800" dirty="0" smtClean="0"/>
              <a:t>) (EU, regional, GPS overlay, civilian)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err="1" smtClean="0"/>
              <a:t>Beidou</a:t>
            </a:r>
            <a:r>
              <a:rPr lang="en-US" sz="2800" dirty="0" smtClean="0"/>
              <a:t> (China, currently regional, expected to become global by 2020)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Galileo (EU, global, civilian, expected by 2020)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2570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14763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2D0065"/>
                </a:solidFill>
                <a:latin typeface="Arial Rounded MT Bold"/>
                <a:cs typeface="Arial Rounded MT Bold"/>
              </a:rPr>
              <a:t>What accuracy do you need?</a:t>
            </a:r>
            <a:endParaRPr lang="en-US" sz="3200" dirty="0">
              <a:solidFill>
                <a:srgbClr val="2D0065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2604" y="852582"/>
            <a:ext cx="7499548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b="1" dirty="0" smtClean="0"/>
              <a:t>GPS</a:t>
            </a:r>
            <a:r>
              <a:rPr lang="en-US" sz="2800" dirty="0" smtClean="0"/>
              <a:t> </a:t>
            </a:r>
            <a:r>
              <a:rPr lang="en-US" sz="2800" dirty="0"/>
              <a:t>signal in space will provide a "worst case" </a:t>
            </a:r>
            <a:r>
              <a:rPr lang="en-US" sz="2800" dirty="0" err="1"/>
              <a:t>pseudorange</a:t>
            </a:r>
            <a:r>
              <a:rPr lang="en-US" sz="2800" dirty="0"/>
              <a:t> accuracy of 7.8 meters at a 95% confidence level</a:t>
            </a:r>
            <a:r>
              <a:rPr lang="en-US" sz="2800" dirty="0" smtClean="0"/>
              <a:t>. Depends on receiver and ambient environment conditions (</a:t>
            </a:r>
            <a:r>
              <a:rPr lang="en-US" sz="2800" dirty="0" err="1" smtClean="0"/>
              <a:t>www.gps.gov</a:t>
            </a:r>
            <a:r>
              <a:rPr lang="en-US" sz="2800" dirty="0" smtClean="0"/>
              <a:t>)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/>
              <a:t>GLONASS</a:t>
            </a:r>
            <a:r>
              <a:rPr lang="en-US" sz="2800" dirty="0" smtClean="0"/>
              <a:t> </a:t>
            </a:r>
            <a:r>
              <a:rPr lang="en-GB" sz="2800" dirty="0" smtClean="0"/>
              <a:t>results based on a real life test with various navigation receivers showed the maximum error of 38m and the average error 7.32m. </a:t>
            </a: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b="1" dirty="0"/>
              <a:t>EGNOS</a:t>
            </a:r>
            <a:r>
              <a:rPr lang="en-US" sz="2800" dirty="0"/>
              <a:t> allows users in Europe and beyond to determine their position to within </a:t>
            </a:r>
            <a:r>
              <a:rPr lang="en-US" sz="2800" dirty="0" smtClean="0"/>
              <a:t>1.5m</a:t>
            </a:r>
          </a:p>
        </p:txBody>
      </p:sp>
    </p:spTree>
    <p:extLst>
      <p:ext uri="{BB962C8B-B14F-4D97-AF65-F5344CB8AC3E}">
        <p14:creationId xmlns:p14="http://schemas.microsoft.com/office/powerpoint/2010/main" val="62834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14763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2D0065"/>
                </a:solidFill>
                <a:latin typeface="Arial Rounded MT Bold"/>
                <a:cs typeface="Arial Rounded MT Bold"/>
              </a:rPr>
              <a:t>Reliability Issues</a:t>
            </a:r>
            <a:endParaRPr lang="en-US" sz="3200" dirty="0">
              <a:solidFill>
                <a:srgbClr val="2D0065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2604" y="1449482"/>
            <a:ext cx="74995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Potential causes for disruption:</a:t>
            </a:r>
            <a:endParaRPr lang="en-US" sz="2800" b="1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Obscuration: foliage</a:t>
            </a:r>
            <a:r>
              <a:rPr lang="en-US" sz="2800" dirty="0"/>
              <a:t>, buildings, power lines, tunnels, </a:t>
            </a:r>
            <a:r>
              <a:rPr lang="en-US" sz="2800" dirty="0" smtClean="0"/>
              <a:t>etc.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Electronic </a:t>
            </a:r>
            <a:r>
              <a:rPr lang="en-US" sz="2800" dirty="0" smtClean="0"/>
              <a:t>interference natural or malicious 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Space </a:t>
            </a:r>
            <a:r>
              <a:rPr lang="en-US" sz="2800" dirty="0" smtClean="0"/>
              <a:t>weather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9904" y="3874602"/>
            <a:ext cx="74995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Mitigation:</a:t>
            </a:r>
            <a:endParaRPr lang="en-US" sz="2800" b="1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EGNOS: ground based segment + GEO satellites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Alternative positioning references: </a:t>
            </a:r>
            <a:r>
              <a:rPr lang="en-US" sz="2800" dirty="0" err="1" smtClean="0"/>
              <a:t>WiFi</a:t>
            </a:r>
            <a:r>
              <a:rPr lang="en-US" sz="2800" dirty="0" smtClean="0"/>
              <a:t> and similar 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Inertial navigation</a:t>
            </a:r>
          </a:p>
        </p:txBody>
      </p:sp>
    </p:spTree>
    <p:extLst>
      <p:ext uri="{BB962C8B-B14F-4D97-AF65-F5344CB8AC3E}">
        <p14:creationId xmlns:p14="http://schemas.microsoft.com/office/powerpoint/2010/main" val="371641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8823</TotalTime>
  <Words>579</Words>
  <Application>Microsoft Office PowerPoint</Application>
  <PresentationFormat>On-screen Show (4:3)</PresentationFormat>
  <Paragraphs>80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Satellite Remote Sensing</vt:lpstr>
      <vt:lpstr>PowerPoint Presentation</vt:lpstr>
      <vt:lpstr>PowerPoint Presentation</vt:lpstr>
      <vt:lpstr>PowerPoint Presentation</vt:lpstr>
      <vt:lpstr>Positioning, Navigation and Timing</vt:lpstr>
      <vt:lpstr>What accuracy do you need?</vt:lpstr>
      <vt:lpstr>Reliability Issues</vt:lpstr>
      <vt:lpstr>What? Where? When?</vt:lpstr>
      <vt:lpstr>Opportunities for sensing and PNT innovation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Welch</dc:creator>
  <cp:lastModifiedBy>Isaacs, Sophie E.</cp:lastModifiedBy>
  <cp:revision>208</cp:revision>
  <dcterms:created xsi:type="dcterms:W3CDTF">2012-01-30T20:42:21Z</dcterms:created>
  <dcterms:modified xsi:type="dcterms:W3CDTF">2014-04-10T15:04:33Z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rcoClassification">
    <vt:lpwstr>NPL Internal</vt:lpwstr>
  </property>
  <property fmtid="{D5CDD505-2E9C-101B-9397-08002B2CF9AE}" pid="3" name="aliashPowerpointFooter">
    <vt:lpwstr>NPL Management Ltd - Internal</vt:lpwstr>
  </property>
</Properties>
</file>