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23"/>
  </p:notesMasterIdLst>
  <p:handoutMasterIdLst>
    <p:handoutMasterId r:id="rId24"/>
  </p:handoutMasterIdLst>
  <p:sldIdLst>
    <p:sldId id="256" r:id="rId7"/>
    <p:sldId id="258" r:id="rId8"/>
    <p:sldId id="269" r:id="rId9"/>
    <p:sldId id="267" r:id="rId10"/>
    <p:sldId id="271" r:id="rId11"/>
    <p:sldId id="268" r:id="rId12"/>
    <p:sldId id="260" r:id="rId13"/>
    <p:sldId id="261" r:id="rId14"/>
    <p:sldId id="262" r:id="rId15"/>
    <p:sldId id="263" r:id="rId16"/>
    <p:sldId id="264" r:id="rId17"/>
    <p:sldId id="266" r:id="rId18"/>
    <p:sldId id="273" r:id="rId19"/>
    <p:sldId id="272" r:id="rId20"/>
    <p:sldId id="257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8C"/>
    <a:srgbClr val="3FCFD6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5520" autoAdjust="0"/>
  </p:normalViewPr>
  <p:slideViewPr>
    <p:cSldViewPr showGuides="1">
      <p:cViewPr>
        <p:scale>
          <a:sx n="60" d="100"/>
          <a:sy n="60" d="100"/>
        </p:scale>
        <p:origin x="-111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20/03/2014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C17C-A7A0-418E-986C-FA307087348D}" type="datetimeFigureOut">
              <a:rPr lang="en-GB" smtClean="0"/>
              <a:pPr/>
              <a:t>20/03/2014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13C7-E88E-4CDD-A497-620FC87FBB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6C470-96EF-4F89-9871-2569ADFFE33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  <p:sldLayoutId id="214748378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emf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i="1" dirty="0" smtClean="0"/>
              <a:t>Exploring new methods for monitoring peat extent and condition in </a:t>
            </a:r>
            <a:r>
              <a:rPr lang="en-GB" i="1" dirty="0" smtClean="0"/>
              <a:t>Wales (...woodland and HNV)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Bridget  </a:t>
            </a:r>
            <a:r>
              <a:rPr lang="en-GB" sz="2000" dirty="0" smtClean="0"/>
              <a:t>Emmett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, Barry Rawlins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Francesca Cigna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 Colm Jordan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Lindsay Maskell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, Chris Evans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 , Emma Tebbs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 and the GMEP team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baseline="30000" dirty="0" smtClean="0"/>
              <a:t>1</a:t>
            </a:r>
            <a:r>
              <a:rPr lang="en-GB" sz="2000" dirty="0" smtClean="0"/>
              <a:t>Centre for Ecology and Hydrology </a:t>
            </a:r>
          </a:p>
          <a:p>
            <a:r>
              <a:rPr lang="en-GB" sz="2000" baseline="30000" dirty="0" smtClean="0"/>
              <a:t>2</a:t>
            </a:r>
            <a:r>
              <a:rPr lang="en-GB" sz="2000" dirty="0" smtClean="0"/>
              <a:t> British Geological Survey</a:t>
            </a:r>
          </a:p>
          <a:p>
            <a:endParaRPr lang="en-GB" sz="2000" dirty="0" smtClean="0"/>
          </a:p>
          <a:p>
            <a:r>
              <a:rPr lang="en-GB" sz="2000" dirty="0" smtClean="0"/>
              <a:t>(and also representing the Wales Environment Research Hub)</a:t>
            </a:r>
            <a:endParaRPr lang="en-GB" sz="2000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096719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724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iversity_of_Nottingham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949280"/>
            <a:ext cx="1800199" cy="7268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096719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Peat motion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84"/>
          <a:stretch>
            <a:fillRect/>
          </a:stretch>
        </p:blipFill>
        <p:spPr bwMode="auto">
          <a:xfrm>
            <a:off x="572069" y="800100"/>
            <a:ext cx="80718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iversity_of_Nottingham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949280"/>
            <a:ext cx="1800199" cy="7268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096719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31640" y="4221088"/>
            <a:ext cx="62646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Preliminary conclusions on </a:t>
            </a:r>
            <a:r>
              <a:rPr lang="en-GB" dirty="0" err="1" smtClean="0"/>
              <a:t>peatland</a:t>
            </a:r>
            <a:r>
              <a:rPr lang="en-GB" dirty="0" smtClean="0"/>
              <a:t> 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785813"/>
            <a:ext cx="81343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Can we use peat motion to help agree where deep peat is?</a:t>
            </a:r>
          </a:p>
          <a:p>
            <a:endParaRPr lang="en-GB" dirty="0" smtClean="0"/>
          </a:p>
          <a:p>
            <a:r>
              <a:rPr lang="en-GB" dirty="0" smtClean="0"/>
              <a:t>By analysing over time – can we determine rate of peat growth or loss?</a:t>
            </a:r>
          </a:p>
          <a:p>
            <a:endParaRPr lang="en-GB" dirty="0" smtClean="0"/>
          </a:p>
          <a:p>
            <a:r>
              <a:rPr lang="en-GB" dirty="0" smtClean="0"/>
              <a:t>Can we remotely identify drained peat and link to other management practices and vegetation types to inform </a:t>
            </a:r>
            <a:r>
              <a:rPr lang="en-GB" dirty="0" err="1" smtClean="0"/>
              <a:t>Glastir</a:t>
            </a:r>
            <a:r>
              <a:rPr lang="en-GB" dirty="0" smtClean="0"/>
              <a:t> prescriptions.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065588" cy="270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-1.jpg"/>
          <p:cNvPicPr/>
          <p:nvPr/>
        </p:nvPicPr>
        <p:blipFill>
          <a:blip r:embed="rId3" cstate="print"/>
          <a:srcRect l="50711"/>
          <a:stretch>
            <a:fillRect/>
          </a:stretch>
        </p:blipFill>
        <p:spPr>
          <a:xfrm>
            <a:off x="5436096" y="3284984"/>
            <a:ext cx="2624275" cy="259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Questions? bae@ceh.ac.uk</a:t>
            </a:r>
            <a:endParaRPr lang="en-GB" dirty="0"/>
          </a:p>
        </p:txBody>
      </p:sp>
      <p:sp>
        <p:nvSpPr>
          <p:cNvPr id="2050" name="AutoShape 2" descr="data:image/jpeg;base64,/9j/4AAQSkZJRgABAQAAAQABAAD/2wCEAAkGBhQRERUUExQWFBUVFxwXFBgXGB4YHhUTGRcYHRgSGB4cICogGBskHhgYHy8gIzMpLS0uGiIyNTAqNSYrLSkBCQoKBQUFDQUFDSkYEhgpKSkpKSkpKSkpKSkpKSkpKSkpKSkpKSkpKSkpKSkpKSkpKSkpKSkpKSkpKSkpKSkpKf/AABEIAL4BCQMBIgACEQEDEQH/xAAcAAEAAgMBAQEAAAAAAAAAAAAABgcDBAUCAQj/xABFEAACAQMCAwUECAIHBgcAAAABAgMABBEFEgYhMQcTQVFhFCJxgSMyQlJUkZTTFaEIM2JygpKxJDRDY8HhFjZTdIOT0v/EABQBAQAAAAAAAAAAAAAAAAAAAAD/xAAUEQEAAAAAAAAAAAAAAAAAAAAA/9oADAMBAAIRAxEAPwC8aUpQKUpQKUpQKUpQKUpQKUpQKUpQKV8LAY59enrX2gUpSgUpSgUpSgUpSgUpSgUpSgUpSgUpSgUpSgUpSgUpSgUpSgUpSgUpSgUpVQ8YdqWpxX8lnaWIcx4IO15WkQjKygIQFU/PHTOaC3WYDryoDX5m4q48nvLiCHV4praGLJljgUxu5I91yshxyxjPkTjrUXPE88UrJYXF2kJOI1Mh3HPIZCe7k+QoLi7e+MfZ/ZYoJNtxHKLjI6xhVZVz/e3Hl4gHwNWjoOqC5tYZwMd7EkmPLcoOPlnFfmq97INVaEXMkZd5GAZC+6b3zgSOPLJGcnI8QADj9J8OaYLa0ggBB7qJEyOhKqAWHxPOg6NeJZQoLMQABkknAA8yT0qPcccdQaVB3sx3M2RFGv1pGHgPJRyy3h6kgVT+m22p8USlpZPZ7JWwQuQmfuKv/FfzZuQ/lQWJr/bZYW7d3CXu5c4CwDcC3lu6H/DurxYatrl9zWCDToj9qbMsuPMJyGf7wFSDhTgCz01MW8QD496Vvekb4t4D0GB6V47RNRnhsZPZVzM/uIxZUEe760pZyANozg+ZFBEDNLc3jWUF3Ndyx87udz3cFsM42LFDtEsnUBWJAPXOCBZOk6YtvEI1LNjqznJYnqT4D4AADwFVh2aa5p+kWXd3F3bi4kdnn2P33POFXdHnOFA+ZNSJ+2vSQf8Aes/CKT/80E5qD9pdleRxrd6e7i4iKq8Y95Z4mbG1kPIlScg9cFufStyz7UtOl+pOx/8Ahm/12YqR2GoxzpvibcvmMj/Wg4nAHFB1CzWVwqzKzRzooI7uVTzQhuYOMHHPrUkqCcMRiLXNTjTkkiQTsB0ErBgx+LdTU7oFKUoFKUoFKUoFKUoFKUoFKUoFKUoFKUoFKGojxBx8bF909nOtqG2tcjYyqScBiisXCZ8Tj4dKDc1nWL6ByIrJbpD9VknWNl/susgx1+0pPwFQniO8kQrLrU8lpC/1LezDlTjok86DLNzJCjA8R41alvcLIiujBlYBlYHIZSMhgfEEV8ubVJFKOqurcmVgGBHkQeRoPzDx5xXa3aLbWUc8ihwUe4dpGU8wUgBJcK2RkEkchhQedSrsc7MZ4LxLq9h7tQjGBXK7jNywdmcghdx59MZq59O4atbdt0NvDE3mkaqfzAzXA4/1LuptMVT773yADxKFHWT5YcA/EUEwqGdl3EK3UE6q24W91NEnj9DvLRfLa20ei1rdsnGP8P09ghxNcZii81GPpJB8FOB6sKz9knDUdrptu6qBJNEskjDkX3kuobz2hsDNBTHbhfPPrLxcyIljijH95Qx/Nnr9CaJp0Wm2McZKpHbxe+x5D3Rl5D8Tkn41Q/afa44lTl9eS2b452D/AKVP/wCkLqrRaakakjvpgr+qKrNt/wAwX8qCH8a9vk8zmLTx3UecCUjMknqoPJAfAYLfDpWpoPZDqWqETX0rwoeeZi0kjD0Qn3f8RHwrL2VcGXT2ovLMQC4aYoss43CGFANxRcHLuzY3eAQ/eqzoNN11Rzu7Fz5NC4H5rigwaJ2G6bbgb42uGHjKxIz/AHVwv55r7x1fQaRbxizs4PaZ3ENsixKPfP2jgAnGRy8SRW+dc1K3Gbm3tJF+9Dcd0fiFnAB/zCtK7vYdRvNPlXObaZzIhKsQHiYK+UZlYB1TmDyzQbnD3AR2rJqMz3lweZV2PcxH7kcQwmB5kflUqmljgiZjtjjjUsfAKijJPoAM1sVX/aLdNezw6TAxBn+kvGH/AArNTzHoXIwPl96g9dlMLT+1alICGvpsxg9Vto8rGP8AX8hU+rDZ2ixRrGihURQqKOiqowAPkKzUClKUClKUClKUClKUClKUClKUClKUClKUHL4h0l7qMRLM8KM30rRna7RgH6NG+xk4yeuAQOuarrjDgFLKFpbeS7SLae/ZZTPtU9Xlgk5TRfeAII64I6WzXL4k12Czt3muWVYwMEHnvJB+jUfaY9MUFZ8EdoSadHHbXYAt3LG1u4WLwMCcmPn70WCT7p5rnBAGKtyC4V1DIwZWGVZSCCD0II5EV+c9M4ZubTT/AGySEy2Nw5NzaMMMkGfo7pPFXHPDDBAxnIJxtaTql5oksDWbte6ddsO4U+LMcd1/ypweXkcdORAD9AXl2kUbSSMERFLOx5BVAySflVScF3T65rLagwItbIFLVT4uwOGP9rBLnyyg8K1+2fiaW6nh0i1+vKUM4B+03NIiR4Ae+3y8qtHhLhqPT7SO3j6IPebxeQ/XkPqT+QwPCgqztJshe8R2FpJziCKxU9GG6R3H+IRhat+wsktoUjT3Y4l2ruP1UUchk+AHLn4CoB2p6C8dzZ6rECxtHUXAHM+zbslx/dBfPo2fCu9xJoE+pZhaX2ezP1+6O6W4X7u76sUZ/wARbxwOVBW2kWX8c4ie7QZtLV1O/wAHMQ+jA8yzDdj7tbv9JLUF7m0hz75d5PgoULk/EsfyNTXUOJdN0K2EQZECD3IYyGkdvMjOcnxZvzqudC4NuuIL72++QxWuRsQ5BeNT7sKZ57PFn5ZycdeQTjsk1G3t9PtrRp4ludneNEWAf6YmReR5k7WU4Fb3axxjJpthvh/rpXEURIztYgkvjxIAOB5kda4vGnFOkQzm2ayS9uWIDRwwI7BsABS3XdgDkMkY8K9JoclzDEJra4t7eCeK5RZ5ROyLEctGoXdKVZSRsbOOWMDlQeOCeyVSFutULXd043FJWLrFnntIPJ2888h0A5ZqybazSMbY0VAOgVQo/IVXuu9vOn25ZEE07ryIVNgB8iZMH+RqKy/0i5pGxb2GfjIzn8lWguLXtajs7eW4lOEiQsfXHRR6k4A9TUZ7MdGk7qS+uR/tN8wlf/lw/wDChHkAuD8x5VUPFXafeaiYreayISORZpYUDhpUXBCtkEqnPrjxFT/RP6QFo7CO5hltG6ZI3qPjgBgP8NBatK1tP1GOeNZIZFkRuashDA/MVs0ClKUClKUClKUClKUClKUClKUClKUClKUCvLxhuoB+IzXqlB4lhDKVYBlIIIIyCCMEEeIIqruHOH5dK1cWigPp93umgD8+5njXdtXPRhj5rg9VNWpWOSBWIJAJU5XP2WwRkeRwSPmaCjOzu4j/AIrquo3RwLUyHJ+zudxy9dibQPXFTTs+4uutXlkuMC3som2RxgAvNJjrIx6BQQcLjmQMnBzD+OuFpLP+MBAe6vIo7mMgcsxzqZ4j6jeXx934HEl7ANXjk0zuVI7yGRu8Xxw7Flf4HmM/2TQWJqN9HDGXlIVMhWJ6DcQo3eQyQCTy5865et8GW10iq8SDaoVTt6KOi8iDgeWaj/bBxbb22nzwu6maeMxxxg5bLct5H2VHXJ8sV3Ozy8kl0y0ebO9oVyT1blgMfUgA/OgjMXZq9m3eWttp0zDmO9ikRvk5eQA+uBWlrvaxe2atHc6ZJFI4KQyI4kjaUjCYO3B545Zz6VatY5UUj3gCBzOenLmDz8sZoIf2b9nqadCHkAe7lG6eU8zubmY1PgoPX7x5nwxM8VF7vtFtI5QplRo93dySo4ZYZjzRJcfUDANhumVIOKk8cgYAgggjII55B6EeYoInx52b22qRncojnA+jmUe8D4B/vp6H5Yrh9kvFjOZtPuY0iurTIOxQglQHBbCgDIJHMciGB86sqqUhkH/jCXu+ndMJMeYthn+e2g6nZI3tepapfNz3SiGM+UYJ5f5Ujqxda4ctrxClxDHKD95ckeqnqp9QRVdf0d/9yuT4+1Nn/wCtP+9WvQUTrWmXHC90txas8thM+JImOdp+4fDdgEq/Xlg58bs0vUkuIY5om3JIodD5qwyPgfSuD2n2aS6TeB8YELOPR095T+YFcfsLmZtHh3fZeRV/u94eX5k0FgUpSgUpSgUpSgUpSgUpSgUpSgUpSgUpSgUpSgUpSgq/t01p/Z4bCDJmvZAu0dTGCPd9NzFR8AahfHumDSrK10u1y11csJbl0zukYHaiDHPaXJCj+x5k1J9GmS91u81KVgLXTlMMTHpuUNvcfD6Rv8S177NtFbUr6bWblSFZitkjfZRfdEnyHIepY+VBWmrcPWWlXCLevLezhUeaCLaiIxwTHJKSzMceAAyMcxmrNi/pEaesYAguVwAAgRMADoAd+AKsXU+GbW5/r7eGUnxeNWP5kZrQtuzzTozuWytwfWNT/qDQV2vbVfXzd3pmnMx6b3JcD1O3aq/Nq6tn2b39/wC/rF67Iefs0B2J8HKgA/IH+9VmwwKgCqoVR0AGAPgBXLu+MbKKYwyXUCSjqjSKpGegOTyPpQQbtCtI9Nt7S2sraALdXCwyxsmRMhBGx2+t1IO7OQRkVyNO0u9tLm5h0W5MqWrgS2tyMopcZAikPI+IxlDy55612e0XXIW1CxTcGW0331wQQQkSJmPPqzYA/vL5iup2O2DCxa5kH0t7K9y/wZsIPhgZ/wAVBocN9qk738dhf2Xss0gJVt+QSAxGAR0bawBDHnUd7JrA/wAe1NpiWljMgyfHdNzb8gv51udvGnPC9nqUQ963kCP8N2+Mn03Bl/xCs2nXCRcRQ3MZ+h1W03Kf+YFVsfH3F+bUHP4W1EaDq9zaXJ7u1u27yCQ8lBJO3J8BglCfAqPDnV0I4IBByDzBHPI865fEfC9tfxd1cxLIvVc8ih+8rDmp+FQNuwhF92HULyKL/wBMPkAeXLA/lQYO2rjZTD/DbU97c3DKjqnMou4HYcfbY4G3yznHKp5wPw97BYQWxwWjT3yPGRiWfHpuJrm8H9l1lprb4kLzdO9lO5gD128gF+Qz61L6BSlKBSlKBSlKBSlKBSlKBSlKBSlKBSlKBXxmxzNfahHanxfLZQRx28PfT3TGKJSu8fV947R9Y8wAOnPn0oMa9tuld6Y/aCMHG7u32k+hA6etbXG3H0VtZd5C4kmuBstEXm0kje6rKOpAJzn0x1IqtNM7NdelAJuFtB4IJNm0eiQrtWpFY9i9xGO99sDXjghrmRWkaIEYxAC3J8ZHeMcj7IU86DkabpXfiDQoG9yP6fVpVP1pMgtbq3id21SfQfdNXZaWqxIscahURQqqOQVQMBR6Yqk37Fb/AE5XnsL8mUKdyhTGZFHPbncwY5HRuXrVidl3Ek1/p0c9wuJMshIG0SbGx3gHhnoccsg0EtpSlBzuI9Ta2tJ5kTvGijZ1QfaYAkLy5/lVT2fZdqtyWnmube1eVjIyJAjEM3M7jj63zPxq6aUFXy9h6tAYva5B3pDXMmwM9w6nKhmLe7GvUIPHmScDGxwZpt/p+oCxe4N3Zi33ozLhoMMFRD5ZwQBk5AyMYNWRUP7SOMBYQKiRPPPckxQxpkFjt95sr7wwCOnPJHTqA6Wsx2uowT2fexuXUq6q6syN4OQDkFWAPxFUrp93ImnFHH+16FdiQDxa3MmHUeYBz8gK1tM4L1cOrwaZDAV5oxwjKfPc8u/PxqQcN9n2rNqT3F4kYS5R4rvDp70bx7fqofAhD8RQXVYXqzRJKhykih1PmrAEH8jWeqW0W61rQoALiBLmyh+sVcF4os8ypznaOZwQQPMDpc0UgZQw6EAj4Gg90pSgUpSgUpSgUpSgUpSgUpSgUpSgUpXmTODtxnHLPMZ8M+lB6pUV9j1f8RY/p5f3aex6v+Isf08v7tBKq157BHdJGUF4iTGx6qWXa2PiOVR32PV/xFj+nl/dp7Hq/wCIsf08v7tBKqVFfY9X/EWP6eX92nser/iLH9PL+7QSaeEOpU5wwIODg4IwcEcx8a8WVkkMaxxqERAFRVGAqjoBUc9j1f8AEWP6eX92nser/iLH9PL+7QSqlRX2PV/xFj+nl/dp7Hq/4ix/Ty/u0EqpUV9j1f8AEWP6eX92nser/iLH9PL+7QSqtW40yN5Y5WXLxbu7P3d67Wx8RyqP+x6v+Isf08v7tPY9X/EWP6eX92glWKVFfY9X/EWP6eX92nser/iLH9PL+7QSW6tVlRkdQyMMMp5hgeoI8RWUCor7Hq/4ix/Ty/u09j1f8RY/p5f3aCVUqK+x6v8AiLH9PL+7T2PV/wARY/p5f3aCVUqO6fbakJVM09o0effEcEisRj7JMhAOcdQakVApSlApSlApSlApSlApSlApSlBybXiWKS8mswH72BEkckDaVfpg5yT8q1puKNupx2Pd8nt2n7zd02vt2bcfPOa4Gh/+YtQ/9tB/oK86tCX4iiUMVLabKoZeRUmYjcPUdaCwM0zVSQ8TXUmmW1t3zi9e+9hlkDe+O6kLSSZ6/wBWFyfWt7U+J5rKbWEeV22wJcWe452d4DHtXyAlK8qCzc18zVQjXrxNNaza4kN6NQSyE2ff2uyyBwev1Nwz5CuraQ3OqXV9i9uLaO0l9mgWFguZEX3pZcjMmT4cuVBZVcCHijdqb2Pd4CWyz95u65fbs24+ec1ArTi+71CHTbbvmgluZJ1uposBttr12csKX5HI6fDlWF7Wa01PUQbiSVo9JZoZXI7xVByu5gBuZW3YbrjFBcOa+5qs+HlmXSfbLzVJYzPBGd527YEyMFARzlZfdLcyS3StThzirub8RxXN3dW0ltLKwu0YMrxDIaNnRSVYeA5fyoLWzWsNUi74wCRe9Cd4Y8+8I843keAzyqkI+0F/ZkvhfzteGQO1oEbuO5MmDABsxkJz35z86klpw+zcRy/7VcjFsk/1xzUz59mPu/1Pht6+tBNuDOKPb4HlMfd7ZpIsbt2e7bG7OB18q79UXo1hcrpV5eRXs0Bt57h4oo9oQ7Xy3egjMhboM8gB0OTVz6Ndma3hkbG6SJHbHTLICcenOg4mvdodvaz+zqk1zcAbmitozIyKehfoF/16eYrr6Dra3cIlWOWLmVKTJsdWU4IK1D+xxQ8F3O3OaW8m74nrlSNqH0APIetb/F+oS2t/p0okYW8srW06Z90tIp7pyPMMDzoJlmvmap/iHiO7NvqV3FcSIq30VvbAH3VWJ1WQgeTMefnit+60q8j1SOyGpXRiuYGmlYld6tG3MQnbiIMSOQHIZHlQWjmmapW84lvksZYkuXM1tqy2sczfWePngS4+uM9fOpQ6XFnqWmWxu551l9qaYyEfSERqVBA5bVOSB4ZoLDpUN4c1OV9Y1OJpGaOJbbu0J91N0ZLbR4ZPWplQKUpQKUpQKUpQKUpQKUpQKUpQQO/4Z1CPU7i8s2tCs8ccZE/eZHdgc/cHnW5ZcN3TajBe3DQ5S0aCVY92O8aUsCm4fVxjqc5qRprMJuDbiRe+VBIY/ERk4D/DNYoOILeWeS2SVWmjGZIweaqccz/mH50EB0nRA3EtyytmKBBOVHRLqeNYyfiUUt867HGvAcl7e2s8bqqJhLpWzmWFJklVBgc/eTxxXX4V02xtWnt7JUR42U3CqSzBmXKby2T0zgZ5V27y6EUbyNnail2xzOFBJx64FBDbjgKRtZW93r7PykaPnuNysTRLJ0xgKR4+FY7nha/tbm6k097fu7xu8kWfeDDNjDSpsB3g9cHxqXaHrKXdvHcRbtkqhl3DBwfMZOKwa3xHFaNAsu7NxMsEe0Z+kbON3PkOXWgiL9mktvb2PscqG6sWdw0oOyYzf1ytt5qCenXGPnXiHgW9kuLy4uJYC91YtbBY9wWJz9VQSMsgAyW65J5VY1eXcAEk4A5knlgeZoIPqfAc0uk2toskYnte5dSwLRvJCPqtyzsPPwr5a8LX02oQ3d41vtSGWFoYt5CrIBzDMPfJ556YAGM11Yu0vTWlEK3kJcttABOCxOAA2Np5+tSaggWgcO6nYItrBJavao57uSTvO9SEvuMZVRtZgCQDkVuX/Dd2urLe2xgMbwrBOsu4MqLJuLx7RgtjkAcc6mNKCBWHAk0ek3dkXj7y4acowJ2gSnK7uWfjgVMdGszDbwxNgtHEiEjoSqgEj05VuUoIHccIXtndTT6ZJBsuW3zW9wG2d74yxsnNSfEf9sY+OIZ/4JcNeyRLcR/TI0IIVJEkVolXdzJzhc+tWBXJ1vhW2vGia4iWUwktHuJwCcZyAcN0HI56UEPPAss2hQWisqzMY5pC+QDIZBLJnAJzkkVI7zh2R9VgvAy93FBJEwOdxZ2BBHLGOXnUjpQVpc9mtwyzgPF9Lqi3q825RKeaH3fr/wAvWu7xpw1cTT2l3ZvGJ7Vnwk2dkiSKAykrzB5fzqXUoIbwbwtdW95eXV1JFI10IuUQYBGjDAoA32QCADnJxk4qZV8DZ6V9oFKUoFKUoFKUoFKUoFKUoFKUoIDxKvs+u6fP0W4jltXPqBvTPzP8qifCL7dQtdRPTUbm8iY/2CR3A/OI1M+1rQbi5s0a0UvcQTJLGBgHoytjJA6Nn5VzOJOC510O1gtlzdWncyIARnvV/rME8vtuflQcbReKJIYZJ4e7E+q6jIsLy/UjgT3e9bzCgHlnxrvWnE8z+32VxLDcNHaNNFNCNoeNlZWVlDEKytjoehrT1Ds+lXTNNVIUnlsSsktu+3EwcZmiyfd3ZPLPLl8K62kaaHiuu60oWJa3ZEJESvKzK2Y8R9FyF5k88+lBHtO4rltNL0iCF4oDdLsNxMMpCFGcYyAWYnAycf6jZ7QhdLDpe94Z7j+IJsZVMcbnD92SMkgdM4+VbtnZzW+lWdtPprXi91tnjBjJicfV91jg5yeYORiuRp/BV4ltp6mJgI9T9o7reHNraHO2MsTz29eWetBJ+G9fvE1KSwvGilPs4uIpIkMeF37TGyknx6H09eWDtclZ4rS0DFUvLuOCUjke6Jyy59eVb38Gm/j3tOw9x7D3W/Ix3vfbtmM5zjnWzx/wq1/ahInEc8UizW7nosyHln0OSPTr4UGhr2uadpvd28tsRGAhTZb741JbCZbGA+Vz59DXjVNfvLnUJbKxeKEW0avPLIhkJeTmkSqCABjmSf8Apz4PFE2p6jbJaPprRyCWNpJRNGYsRsCWXnnBx08PWuxf2V1YanPeQWz3cN3GiyLGyh45ohhThyAUI8R0z6cw5y9pFyIoXkWNGgv/AGLUAASMHkJoyTlV+Oa6Wu8eyW95eYCtb2Noskgx7z3Mh+jj3fZGMeFadnwFNJpd+lwoW5vpJLjYCCIpOTRR7uhIKjJHnXjReCbm50u+W7UQ3d+7MwODs2BRCpxnllM/BqD3pvGd3FPZ+1TWs0d6wQpCMNbSsu5Bnce8X7JJxz/nj0DizUrlLufMCQWj3KfUJeZo1cpjnhVU7M+J51m4T0zbJAkmiRwSx4724Ah2qyLyljK+8xLAcvDPXlWzwlw/PDp2oRSRFZJZrpo1JHvLIuEIwcc/Wg40HG2px2tnfzG2ME7xRvCqEOEkO3vg+cbiRnb0GQOfOulecQ6lPfX9tavbxraiN1aRCxO6Pd3XI45nOWPTHTnWvqPC9y2hWNsImM0T25kTIyoRssTzxyrsaLocyanqszRkRzpCIWyMOViIYDnkYPLnigjcHaBqJtLbUX9nFvLKkTQBW37WbYZQ5PIlgSF6AY6119W4tupry5t7Se2tltAoZpxuM87Lu7tfeG1AORbmc1y24Suv/D9na9y3fxzRs6ZXKqJ2YnOcdCDWfVeFDb6jczvpq6jBdbHXAjZ4JVGGUiQj3W65FB8btGu7kaX7IsSvfLMsgkBZY5IsBnBByQpDNjx5DNZ4Nb1CRdSspJIO/tUR1mEZCvDIjMQU3cmwCAR5+OOeweH5TeaRKloLaOEXBmjQptgMie6p24BJP3R1rctOH5v4jqkhTbHcQQpC5IwzLEyt05jBIoMHYzFcDTITLJG0TRjuFVCrINz7t7E++ScdMVPKhvZbHcQ2SWtxbPA1uuzczKyyks5JTaScAY5nzqZ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876300"/>
            <a:ext cx="2524125" cy="1809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QRERUUExQWFBUVFxwXFBgXGB4YHhUTGRcYHRgSGB4cICogGBskHhgYHy8gIzMpLS0uGiIyNTAqNSYrLSkBCQoKBQUFDQUFDSkYEhgpKSkpKSkpKSkpKSkpKSkpKSkpKSkpKSkpKSkpKSkpKSkpKSkpKSkpKSkpKSkpKSkpKf/AABEIAL4BCQMBIgACEQEDEQH/xAAcAAEAAgMBAQEAAAAAAAAAAAAABgcDBAUCAQj/xABFEAACAQMCAwUECAIHBgcAAAABAgMABBEFEgYhMQcTQVFhFCJxgSMyQlJUkZTTFaEIM2JygpKxJDRDY8HhFjZTdIOT0v/EABQBAQAAAAAAAAAAAAAAAAAAAAD/xAAUEQEAAAAAAAAAAAAAAAAAAAAA/9oADAMBAAIRAxEAPwC8aUpQKUpQKUpQKUpQKUpQKUpQKUpQKV8LAY59enrX2gUpSgUpSgUpSgUpSgUpSgUpSgUpSgUpSgUpSgUpSgUpSgUpSgUpSgUpSgUpVQ8YdqWpxX8lnaWIcx4IO15WkQjKygIQFU/PHTOaC3WYDryoDX5m4q48nvLiCHV4praGLJljgUxu5I91yshxyxjPkTjrUXPE88UrJYXF2kJOI1Mh3HPIZCe7k+QoLi7e+MfZ/ZYoJNtxHKLjI6xhVZVz/e3Hl4gHwNWjoOqC5tYZwMd7EkmPLcoOPlnFfmq97INVaEXMkZd5GAZC+6b3zgSOPLJGcnI8QADj9J8OaYLa0ggBB7qJEyOhKqAWHxPOg6NeJZQoLMQABkknAA8yT0qPcccdQaVB3sx3M2RFGv1pGHgPJRyy3h6kgVT+m22p8USlpZPZ7JWwQuQmfuKv/FfzZuQ/lQWJr/bZYW7d3CXu5c4CwDcC3lu6H/DurxYatrl9zWCDToj9qbMsuPMJyGf7wFSDhTgCz01MW8QD496Vvekb4t4D0GB6V47RNRnhsZPZVzM/uIxZUEe760pZyANozg+ZFBEDNLc3jWUF3Ndyx87udz3cFsM42LFDtEsnUBWJAPXOCBZOk6YtvEI1LNjqznJYnqT4D4AADwFVh2aa5p+kWXd3F3bi4kdnn2P33POFXdHnOFA+ZNSJ+2vSQf8Aes/CKT/80E5qD9pdleRxrd6e7i4iKq8Y95Z4mbG1kPIlScg9cFufStyz7UtOl+pOx/8Ahm/12YqR2GoxzpvibcvmMj/Wg4nAHFB1CzWVwqzKzRzooI7uVTzQhuYOMHHPrUkqCcMRiLXNTjTkkiQTsB0ErBgx+LdTU7oFKUoFKUoFKUoFKUoFKUoFKUoFKUoFKUoFKGojxBx8bF909nOtqG2tcjYyqScBiisXCZ8Tj4dKDc1nWL6ByIrJbpD9VknWNl/susgx1+0pPwFQniO8kQrLrU8lpC/1LezDlTjok86DLNzJCjA8R41alvcLIiujBlYBlYHIZSMhgfEEV8ubVJFKOqurcmVgGBHkQeRoPzDx5xXa3aLbWUc8ihwUe4dpGU8wUgBJcK2RkEkchhQedSrsc7MZ4LxLq9h7tQjGBXK7jNywdmcghdx59MZq59O4atbdt0NvDE3mkaqfzAzXA4/1LuptMVT773yADxKFHWT5YcA/EUEwqGdl3EK3UE6q24W91NEnj9DvLRfLa20ei1rdsnGP8P09ghxNcZii81GPpJB8FOB6sKz9knDUdrptu6qBJNEskjDkX3kuobz2hsDNBTHbhfPPrLxcyIljijH95Qx/Nnr9CaJp0Wm2McZKpHbxe+x5D3Rl5D8Tkn41Q/afa44lTl9eS2b452D/AKVP/wCkLqrRaakakjvpgr+qKrNt/wAwX8qCH8a9vk8zmLTx3UecCUjMknqoPJAfAYLfDpWpoPZDqWqETX0rwoeeZi0kjD0Qn3f8RHwrL2VcGXT2ovLMQC4aYoss43CGFANxRcHLuzY3eAQ/eqzoNN11Rzu7Fz5NC4H5rigwaJ2G6bbgb42uGHjKxIz/AHVwv55r7x1fQaRbxizs4PaZ3ENsixKPfP2jgAnGRy8SRW+dc1K3Gbm3tJF+9Dcd0fiFnAB/zCtK7vYdRvNPlXObaZzIhKsQHiYK+UZlYB1TmDyzQbnD3AR2rJqMz3lweZV2PcxH7kcQwmB5kflUqmljgiZjtjjjUsfAKijJPoAM1sVX/aLdNezw6TAxBn+kvGH/AArNTzHoXIwPl96g9dlMLT+1alICGvpsxg9Vto8rGP8AX8hU+rDZ2ixRrGihURQqKOiqowAPkKzUClKUClKUClKUClKUClKUClKUClKUClKUHL4h0l7qMRLM8KM30rRna7RgH6NG+xk4yeuAQOuarrjDgFLKFpbeS7SLae/ZZTPtU9Xlgk5TRfeAII64I6WzXL4k12Czt3muWVYwMEHnvJB+jUfaY9MUFZ8EdoSadHHbXYAt3LG1u4WLwMCcmPn70WCT7p5rnBAGKtyC4V1DIwZWGVZSCCD0II5EV+c9M4ZubTT/AGySEy2Nw5NzaMMMkGfo7pPFXHPDDBAxnIJxtaTql5oksDWbte6ddsO4U+LMcd1/ypweXkcdORAD9AXl2kUbSSMERFLOx5BVAySflVScF3T65rLagwItbIFLVT4uwOGP9rBLnyyg8K1+2fiaW6nh0i1+vKUM4B+03NIiR4Ae+3y8qtHhLhqPT7SO3j6IPebxeQ/XkPqT+QwPCgqztJshe8R2FpJziCKxU9GG6R3H+IRhat+wsktoUjT3Y4l2ruP1UUchk+AHLn4CoB2p6C8dzZ6rECxtHUXAHM+zbslx/dBfPo2fCu9xJoE+pZhaX2ezP1+6O6W4X7u76sUZ/wARbxwOVBW2kWX8c4ie7QZtLV1O/wAHMQ+jA8yzDdj7tbv9JLUF7m0hz75d5PgoULk/EsfyNTXUOJdN0K2EQZECD3IYyGkdvMjOcnxZvzqudC4NuuIL72++QxWuRsQ5BeNT7sKZ57PFn5ZycdeQTjsk1G3t9PtrRp4ludneNEWAf6YmReR5k7WU4Fb3axxjJpthvh/rpXEURIztYgkvjxIAOB5kda4vGnFOkQzm2ayS9uWIDRwwI7BsABS3XdgDkMkY8K9JoclzDEJra4t7eCeK5RZ5ROyLEctGoXdKVZSRsbOOWMDlQeOCeyVSFutULXd043FJWLrFnntIPJ2888h0A5ZqybazSMbY0VAOgVQo/IVXuu9vOn25ZEE07ryIVNgB8iZMH+RqKy/0i5pGxb2GfjIzn8lWguLXtajs7eW4lOEiQsfXHRR6k4A9TUZ7MdGk7qS+uR/tN8wlf/lw/wDChHkAuD8x5VUPFXafeaiYreayISORZpYUDhpUXBCtkEqnPrjxFT/RP6QFo7CO5hltG6ZI3qPjgBgP8NBatK1tP1GOeNZIZFkRuashDA/MVs0ClKUClKUClKUClKUClKUClKUClKUClKUCvLxhuoB+IzXqlB4lhDKVYBlIIIIyCCMEEeIIqruHOH5dK1cWigPp93umgD8+5njXdtXPRhj5rg9VNWpWOSBWIJAJU5XP2WwRkeRwSPmaCjOzu4j/AIrquo3RwLUyHJ+zudxy9dibQPXFTTs+4uutXlkuMC3som2RxgAvNJjrIx6BQQcLjmQMnBzD+OuFpLP+MBAe6vIo7mMgcsxzqZ4j6jeXx934HEl7ANXjk0zuVI7yGRu8Xxw7Flf4HmM/2TQWJqN9HDGXlIVMhWJ6DcQo3eQyQCTy5865et8GW10iq8SDaoVTt6KOi8iDgeWaj/bBxbb22nzwu6maeMxxxg5bLct5H2VHXJ8sV3Ozy8kl0y0ebO9oVyT1blgMfUgA/OgjMXZq9m3eWttp0zDmO9ikRvk5eQA+uBWlrvaxe2atHc6ZJFI4KQyI4kjaUjCYO3B545Zz6VatY5UUj3gCBzOenLmDz8sZoIf2b9nqadCHkAe7lG6eU8zubmY1PgoPX7x5nwxM8VF7vtFtI5QplRo93dySo4ZYZjzRJcfUDANhumVIOKk8cgYAgggjII55B6EeYoInx52b22qRncojnA+jmUe8D4B/vp6H5Yrh9kvFjOZtPuY0iurTIOxQglQHBbCgDIJHMciGB86sqqUhkH/jCXu+ndMJMeYthn+e2g6nZI3tepapfNz3SiGM+UYJ5f5Ujqxda4ctrxClxDHKD95ckeqnqp9QRVdf0d/9yuT4+1Nn/wCtP+9WvQUTrWmXHC90txas8thM+JImOdp+4fDdgEq/Xlg58bs0vUkuIY5om3JIodD5qwyPgfSuD2n2aS6TeB8YELOPR095T+YFcfsLmZtHh3fZeRV/u94eX5k0FgUpSgUpSgUpSgUpSgUpSgUpSgUpSgUpSgUpSgUpSgq/t01p/Z4bCDJmvZAu0dTGCPd9NzFR8AahfHumDSrK10u1y11csJbl0zukYHaiDHPaXJCj+x5k1J9GmS91u81KVgLXTlMMTHpuUNvcfD6Rv8S177NtFbUr6bWblSFZitkjfZRfdEnyHIepY+VBWmrcPWWlXCLevLezhUeaCLaiIxwTHJKSzMceAAyMcxmrNi/pEaesYAguVwAAgRMADoAd+AKsXU+GbW5/r7eGUnxeNWP5kZrQtuzzTozuWytwfWNT/qDQV2vbVfXzd3pmnMx6b3JcD1O3aq/Nq6tn2b39/wC/rF67Iefs0B2J8HKgA/IH+9VmwwKgCqoVR0AGAPgBXLu+MbKKYwyXUCSjqjSKpGegOTyPpQQbtCtI9Nt7S2sraALdXCwyxsmRMhBGx2+t1IO7OQRkVyNO0u9tLm5h0W5MqWrgS2tyMopcZAikPI+IxlDy55612e0XXIW1CxTcGW0331wQQQkSJmPPqzYA/vL5iup2O2DCxa5kH0t7K9y/wZsIPhgZ/wAVBocN9qk738dhf2Xss0gJVt+QSAxGAR0bawBDHnUd7JrA/wAe1NpiWljMgyfHdNzb8gv51udvGnPC9nqUQ963kCP8N2+Mn03Bl/xCs2nXCRcRQ3MZ+h1W03Kf+YFVsfH3F+bUHP4W1EaDq9zaXJ7u1u27yCQ8lBJO3J8BglCfAqPDnV0I4IBByDzBHPI865fEfC9tfxd1cxLIvVc8ih+8rDmp+FQNuwhF92HULyKL/wBMPkAeXLA/lQYO2rjZTD/DbU97c3DKjqnMou4HYcfbY4G3yznHKp5wPw97BYQWxwWjT3yPGRiWfHpuJrm8H9l1lprb4kLzdO9lO5gD128gF+Qz61L6BSlKBSlKBSlKBSlKBSlKBSlKBSlKBSlKBXxmxzNfahHanxfLZQRx28PfT3TGKJSu8fV947R9Y8wAOnPn0oMa9tuld6Y/aCMHG7u32k+hA6etbXG3H0VtZd5C4kmuBstEXm0kje6rKOpAJzn0x1IqtNM7NdelAJuFtB4IJNm0eiQrtWpFY9i9xGO99sDXjghrmRWkaIEYxAC3J8ZHeMcj7IU86DkabpXfiDQoG9yP6fVpVP1pMgtbq3id21SfQfdNXZaWqxIscahURQqqOQVQMBR6Yqk37Fb/AE5XnsL8mUKdyhTGZFHPbncwY5HRuXrVidl3Ek1/p0c9wuJMshIG0SbGx3gHhnoccsg0EtpSlBzuI9Ta2tJ5kTvGijZ1QfaYAkLy5/lVT2fZdqtyWnmube1eVjIyJAjEM3M7jj63zPxq6aUFXy9h6tAYva5B3pDXMmwM9w6nKhmLe7GvUIPHmScDGxwZpt/p+oCxe4N3Zi33ozLhoMMFRD5ZwQBk5AyMYNWRUP7SOMBYQKiRPPPckxQxpkFjt95sr7wwCOnPJHTqA6Wsx2uowT2fexuXUq6q6syN4OQDkFWAPxFUrp93ImnFHH+16FdiQDxa3MmHUeYBz8gK1tM4L1cOrwaZDAV5oxwjKfPc8u/PxqQcN9n2rNqT3F4kYS5R4rvDp70bx7fqofAhD8RQXVYXqzRJKhykih1PmrAEH8jWeqW0W61rQoALiBLmyh+sVcF4os8ypznaOZwQQPMDpc0UgZQw6EAj4Gg90pSgUpSgUpSgUpSgUpSgUpSgUpSgUpXmTODtxnHLPMZ8M+lB6pUV9j1f8RY/p5f3aex6v+Isf08v7tBKq157BHdJGUF4iTGx6qWXa2PiOVR32PV/xFj+nl/dp7Hq/wCIsf08v7tBKqVFfY9X/EWP6eX92nser/iLH9PL+7QSaeEOpU5wwIODg4IwcEcx8a8WVkkMaxxqERAFRVGAqjoBUc9j1f8AEWP6eX92nser/iLH9PL+7QSqlRX2PV/xFj+nl/dp7Hq/4ix/Ty/u0EqpUV9j1f8AEWP6eX92nser/iLH9PL+7QSqtW40yN5Y5WXLxbu7P3d67Wx8RyqP+x6v+Isf08v7tPY9X/EWP6eX92glWKVFfY9X/EWP6eX92nser/iLH9PL+7QSW6tVlRkdQyMMMp5hgeoI8RWUCor7Hq/4ix/Ty/u09j1f8RY/p5f3aCVUqK+x6v8AiLH9PL+7T2PV/wARY/p5f3aCVUqO6fbakJVM09o0effEcEisRj7JMhAOcdQakVApSlApSlApSlApSlApSlApSlBybXiWKS8mswH72BEkckDaVfpg5yT8q1puKNupx2Pd8nt2n7zd02vt2bcfPOa4Gh/+YtQ/9tB/oK86tCX4iiUMVLabKoZeRUmYjcPUdaCwM0zVSQ8TXUmmW1t3zi9e+9hlkDe+O6kLSSZ6/wBWFyfWt7U+J5rKbWEeV22wJcWe452d4DHtXyAlK8qCzc18zVQjXrxNNaza4kN6NQSyE2ff2uyyBwev1Nwz5CuraQ3OqXV9i9uLaO0l9mgWFguZEX3pZcjMmT4cuVBZVcCHijdqb2Pd4CWyz95u65fbs24+ec1ArTi+71CHTbbvmgluZJ1uposBttr12csKX5HI6fDlWF7Wa01PUQbiSVo9JZoZXI7xVByu5gBuZW3YbrjFBcOa+5qs+HlmXSfbLzVJYzPBGd527YEyMFARzlZfdLcyS3StThzirub8RxXN3dW0ltLKwu0YMrxDIaNnRSVYeA5fyoLWzWsNUi74wCRe9Cd4Y8+8I843keAzyqkI+0F/ZkvhfzteGQO1oEbuO5MmDABsxkJz35z86klpw+zcRy/7VcjFsk/1xzUz59mPu/1Pht6+tBNuDOKPb4HlMfd7ZpIsbt2e7bG7OB18q79UXo1hcrpV5eRXs0Bt57h4oo9oQ7Xy3egjMhboM8gB0OTVz6Ndma3hkbG6SJHbHTLICcenOg4mvdodvaz+zqk1zcAbmitozIyKehfoF/16eYrr6Dra3cIlWOWLmVKTJsdWU4IK1D+xxQ8F3O3OaW8m74nrlSNqH0APIetb/F+oS2t/p0okYW8srW06Z90tIp7pyPMMDzoJlmvmap/iHiO7NvqV3FcSIq30VvbAH3VWJ1WQgeTMefnit+60q8j1SOyGpXRiuYGmlYld6tG3MQnbiIMSOQHIZHlQWjmmapW84lvksZYkuXM1tqy2sczfWePngS4+uM9fOpQ6XFnqWmWxu551l9qaYyEfSERqVBA5bVOSB4ZoLDpUN4c1OV9Y1OJpGaOJbbu0J91N0ZLbR4ZPWplQKUpQKUpQKUpQKUpQKUpQKUpQQO/4Z1CPU7i8s2tCs8ccZE/eZHdgc/cHnW5ZcN3TajBe3DQ5S0aCVY92O8aUsCm4fVxjqc5qRprMJuDbiRe+VBIY/ERk4D/DNYoOILeWeS2SVWmjGZIweaqccz/mH50EB0nRA3EtyytmKBBOVHRLqeNYyfiUUt867HGvAcl7e2s8bqqJhLpWzmWFJklVBgc/eTxxXX4V02xtWnt7JUR42U3CqSzBmXKby2T0zgZ5V27y6EUbyNnail2xzOFBJx64FBDbjgKRtZW93r7PykaPnuNysTRLJ0xgKR4+FY7nha/tbm6k097fu7xu8kWfeDDNjDSpsB3g9cHxqXaHrKXdvHcRbtkqhl3DBwfMZOKwa3xHFaNAsu7NxMsEe0Z+kbON3PkOXWgiL9mktvb2PscqG6sWdw0oOyYzf1ytt5qCenXGPnXiHgW9kuLy4uJYC91YtbBY9wWJz9VQSMsgAyW65J5VY1eXcAEk4A5knlgeZoIPqfAc0uk2toskYnte5dSwLRvJCPqtyzsPPwr5a8LX02oQ3d41vtSGWFoYt5CrIBzDMPfJ556YAGM11Yu0vTWlEK3kJcttABOCxOAA2Np5+tSaggWgcO6nYItrBJavao57uSTvO9SEvuMZVRtZgCQDkVuX/Dd2urLe2xgMbwrBOsu4MqLJuLx7RgtjkAcc6mNKCBWHAk0ek3dkXj7y4acowJ2gSnK7uWfjgVMdGszDbwxNgtHEiEjoSqgEj05VuUoIHccIXtndTT6ZJBsuW3zW9wG2d74yxsnNSfEf9sY+OIZ/4JcNeyRLcR/TI0IIVJEkVolXdzJzhc+tWBXJ1vhW2vGia4iWUwktHuJwCcZyAcN0HI56UEPPAss2hQWisqzMY5pC+QDIZBLJnAJzkkVI7zh2R9VgvAy93FBJEwOdxZ2BBHLGOXnUjpQVpc9mtwyzgPF9Lqi3q825RKeaH3fr/wAvWu7xpw1cTT2l3ZvGJ7Vnwk2dkiSKAykrzB5fzqXUoIbwbwtdW95eXV1JFI10IuUQYBGjDAoA32QCADnJxk4qZV8DZ6V9oFKUoFKUoFKUoFKUoFKUoFKUoIDxKvs+u6fP0W4jltXPqBvTPzP8qifCL7dQtdRPTUbm8iY/2CR3A/OI1M+1rQbi5s0a0UvcQTJLGBgHoytjJA6Nn5VzOJOC510O1gtlzdWncyIARnvV/rME8vtuflQcbReKJIYZJ4e7E+q6jIsLy/UjgT3e9bzCgHlnxrvWnE8z+32VxLDcNHaNNFNCNoeNlZWVlDEKytjoehrT1Ds+lXTNNVIUnlsSsktu+3EwcZmiyfd3ZPLPLl8K62kaaHiuu60oWJa3ZEJESvKzK2Y8R9FyF5k88+lBHtO4rltNL0iCF4oDdLsNxMMpCFGcYyAWYnAycf6jZ7QhdLDpe94Z7j+IJsZVMcbnD92SMkgdM4+VbtnZzW+lWdtPprXi91tnjBjJicfV91jg5yeYORiuRp/BV4ltp6mJgI9T9o7reHNraHO2MsTz29eWetBJ+G9fvE1KSwvGilPs4uIpIkMeF37TGyknx6H09eWDtclZ4rS0DFUvLuOCUjke6Jyy59eVb38Gm/j3tOw9x7D3W/Ix3vfbtmM5zjnWzx/wq1/ahInEc8UizW7nosyHln0OSPTr4UGhr2uadpvd28tsRGAhTZb741JbCZbGA+Vz59DXjVNfvLnUJbKxeKEW0avPLIhkJeTmkSqCABjmSf8Apz4PFE2p6jbJaPprRyCWNpJRNGYsRsCWXnnBx08PWuxf2V1YanPeQWz3cN3GiyLGyh45ohhThyAUI8R0z6cw5y9pFyIoXkWNGgv/AGLUAASMHkJoyTlV+Oa6Wu8eyW95eYCtb2Noskgx7z3Mh+jj3fZGMeFadnwFNJpd+lwoW5vpJLjYCCIpOTRR7uhIKjJHnXjReCbm50u+W7UQ3d+7MwODs2BRCpxnllM/BqD3pvGd3FPZ+1TWs0d6wQpCMNbSsu5Bnce8X7JJxz/nj0DizUrlLufMCQWj3KfUJeZo1cpjnhVU7M+J51m4T0zbJAkmiRwSx4724Ah2qyLyljK+8xLAcvDPXlWzwlw/PDp2oRSRFZJZrpo1JHvLIuEIwcc/Wg40HG2px2tnfzG2ME7xRvCqEOEkO3vg+cbiRnb0GQOfOulecQ6lPfX9tavbxraiN1aRCxO6Pd3XI45nOWPTHTnWvqPC9y2hWNsImM0T25kTIyoRssTzxyrsaLocyanqszRkRzpCIWyMOViIYDnkYPLnigjcHaBqJtLbUX9nFvLKkTQBW37WbYZQ5PIlgSF6AY6119W4tupry5t7Se2tltAoZpxuM87Lu7tfeG1AORbmc1y24Suv/D9na9y3fxzRs6ZXKqJ2YnOcdCDWfVeFDb6jczvpq6jBdbHXAjZ4JVGGUiQj3W65FB8btGu7kaX7IsSvfLMsgkBZY5IsBnBByQpDNjx5DNZ4Nb1CRdSspJIO/tUR1mEZCvDIjMQU3cmwCAR5+OOeweH5TeaRKloLaOEXBmjQptgMie6p24BJP3R1rctOH5v4jqkhTbHcQQpC5IwzLEyt05jBIoMHYzFcDTITLJG0TRjuFVCrINz7t7E++ScdMVPKhvZbHcQ2SWtxbPA1uuzczKyyks5JTaScAY5nzqZ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0" y="-755650"/>
            <a:ext cx="218122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QQERUUEhQWFBQVFxcYFRgXFxcUFxUZGhwWFBUUGRUXHCYeHBkkGRcXIC8gIycpLCwtHR4xNTArNSYrLCkBCQoKDgwOGQ8PGi8kHyQ1LzU0KzIpLjAwKjUsNDUrNS40NjUyLCo1LCwsKSw1LSosNSwpLCkwNC40LCosLikyKf/AABEIALgA5AMBIgACEQEDEQH/xAAcAAEAAgIDAQAAAAAAAAAAAAAABgcEBQIDCAH/xABKEAACAQMCBAQDAwUJEAMAAAABAgMABBESIQUGEzEHIkFRYXGBFCMyFUJSkrEIYnSRk6Gzw9EWFyQzNFNyc3WCorLC0tPwNUNU/8QAGgEBAAMBAQEAAAAAAAAAAAAAAAMEBQYCAf/EADMRAAIBAgMECAUEAwAAAAAAAAABAgMRBCExEkFR8BNhcYGRobHBBRTR4fEyNGJyIiMz/9oADAMBAAIRAxEAPwC8aUpQClKUApSlAKUpQCo1ztzFNZrbi3SN3nm6Q6pYKPJJJnyb/mY+tSWoV4kfj4f/AAz+onqHETcKU5rVJvwR7ppSmkzC/up4n/mrH+UuP+yn91XE/wDNWP69x/21Hrjny3CMyanZW0BcaSx9Tk9lA9awOI8/ARxuhUKwbqr+KWPH5w/Nx2I759sZrmYYz4lLd5d5s/J0dbMljc38TEkSdKyzNII189xgEqz5Pl7YU1u+pxf9Dh/8pc/+OojwS7eX8mvLpLtcKWK9j5JwDt2OMbe+a7uN87Sy9eFyYFbSqMCuuOTtgOjYkiJXvswz2IzjYweLlKi5Vmr3a7bGfXoKNTZhoSnqcX/Q4f8Aylz/AOOtbzBzBxSygeeSOwZYwCVWS41EFlTYFAO7Co7DzBOwWFboEnQyRlnVghBLRtKvnZ1Ox9sdiMVw4pEW4fxORg5IEESvIWZjplyyhm7jdTttuPapqeNjUq9Ek72vzzY8fLtJSbyudX9+O+//AD2v6839lP78l9/+e1/Xm/sqGLEzHZCcnA7AE/M9h8ayV4XJ1TGw3Cs2U8ynAyuCQARqwpHfJr5LFqOrRvPA4JfklLeNN4u7W9tjKg4eUnchdsj41cwry7fDCfi1A9I53HcoTjIGR7HsfSvUQq1SntxuZGPo06U49Ho1c+0pSpTPFKUoBSlKAUpSgFKUoBSlKAUpSgFKUoBSlKAVCvEj8fD/AOF/1E9TWoV4kfj4f/C/6i4qti/29T+r9CSl/wBI9qKO4xHoLxPgEySBnCjV1B229iuSB8aOE0RpLFpcljG+dLOGJ/F5SG7Nv8xUs576GtTHpacsdWGzggBFDLnY5Ybn2NaS4khuJIBHq6UEWHkby50B/vgp9SzbA/izisyjiOkpQk4tat9Vvq9OPA6R7Ktzzv5taUcjo4FkW/Ab0GIEhiF6cwbJH78NWVLarGITpGevMq6hsrs8jI5APmw6g49fUdxWv5BuXdrYMMKl+An1hkZ9/bUf563nHbMJcmBwGHVmdFbABLlZVkIGPwhpd/ce+KrV9uFLbW6b07Ned5QnZ15RfD3NXcW8hnWY9IDPm0r3VQGk0BW0jZRuo3yc7tgb3jca/kG6kUsTK2psk4yJkQYU9hpVa1NvIzROdQYPEiRORgatsoMk5UbHV+cQ3sK4cRtj9g4g5kYnpxBlOPMWmXzO3q6vHKhJz6nsQB7+HVHOrKc9Xde/K6nwIq0bKKWmRouHwIY45GOySPDIQd4zKSYJsHbys2Nxjftsa4SQKrgNPpZUiGqSN3MhBXpytp2QlimkbkAJ71x4BL98FZsRbyTDbSVjDP5x6j4VjvdNIk08jFVmO2+7MGEiAfBNIz2+VeJ05KrJX5b00eevkaVans1JZ8s6OYoyhKMFV4yiNo1BMBoumRqPtntgYx65r0uK82823JkZXZAsjxwtJg7MdaBW0kbbZGM/m/CvSQrXwF3QV+ftw6jKx9rwtw92faUpV4zhSlKAUpSgFKUoBSlKAUpSgFKUoBSlKAUpSgFQnxI/Hw/+F/1E9Taq48a52SCzaNiji62YYyPuZu2QR2+FQ14OdKUVvT9CWir1IpcUamx5PhineXd9e4Db6WJYsQfkf2++3TxTkaCZUVfugmvAUAglssCQe+G/mGNqiC8wXZOBdyk5xhViJJ7AABO9dn5WvcsPtMwZFZiGWNT5cZXHTzq37Vy3yWLjLa6VXXW+zh1nSSg1qvNE9tbFIJbBEAUC6Xttk9ObUx+JO5rd8y3kdxMFBV440ycEMpaTvvnGyKP16rnle/uG4lZpPM8gFxup6eM9OQ5yig5Ge2fes/h7tiSFR0/PIW2bIWMOXTUo09TZF39/TarToVoYPoU7uT1z0ydzNqJRr7UuC8zZzI7I8rhTG6MYFC7aYXBfUG/O1BTt5cYx2rXzFRwziKqRpKwMo9T94NbHO+7Nn6n3re8TumZoIcxqkcci6EXTiPSAWK5OBgKoHxP00t/ZB7a43ABtoBt3InngbI/0Sjjf3FfcDKmqv+nOH1i8/GPmeKt9lOev3+5DkuHVWQN5Gzkeu+MgMN8HG4+nvXUi6SCuNtQ3AYANsQAe3v8APfepRccmW0YcteTDpjL+aIlR6ZAjzv6D1rXXHBbVYlmW4unjZ9BYdJQh/fB0BH8VSQxlCf6U8/487jcdaln/AIa9n1NJxJyylmxqJj7bAYZQqj2AGwFeoBXnOfl6NrKS4Ek2UcLpZo2RsSIuQwjUlTnPpXowVqYSrCcWobnYwviU4yqR2Vay92faUpVwzBSlKAUpSgFKUoBSlKAUpSgFKUoBSlKAUpSgFVt43/5PZ/wof0U1WTVd+NtuTZwSekd1GW+TrJF+1xXmWjJ8O7VoN8V6kAtbNysTRkangcQggBTMp88bMDsCFB+O+cb19e1nd5NA161CsUZEL+VlKhWYM0epjgnBOlDvjB+cAkDkQyAGJGack51LpU5CnOADnB23yR61hR3OrVclUBE0Ug7D8BY9FSOwCsudsbL22FczKE1OSy8OLy3rhzfLdqUnGTTNhyyy/lWzKAqvW/CQqlCI5UKkKSB+HPvvvU6PPEFwtzEkSwpKjsshZfvZMAKWRQQpbAwSew99qh3Cih43bFM6XmEmCMFS8UupD9Qf48elWAnIUkBzBKpXfySKQEG+kRun4RjAPlOcCtOEq3y8ZUlfqeXcZ+J2HVW09yz8SOcNC/aHkzkT6SpPsVR0U/MCTA942rpPCJRYyzucIEihUagx8t1ET29irHffz49MnccW4JcICZBEusLEhVjJpbWs3UClR2EZGTuDjHc5wr4A2/ECMYBsgcbebra2yM98Mu+B9azsLTdKsozVpOGa4bOS8V5nyrJShdaJ+uZXnMahbi5GCHeY6d/LkamGdsnVt8gT3rAtkV4ipkKyhgSNzGw04IGN/wAWRn1ycEVNOfuAoQZyxBLICAO5BJ16s7HSP5hUa4hYoYbSMOokZ8uoGpo9boYwQu+cADSd8elWMLiIVKMGr/Sy9MjWaSXPP56jO4fct+TLmL8SRdLQ2/rIgZN/bGfqa9EivPXDLoyQTWncvcW6rvkZklVWUH1H3bNntjNehRV3Axs6rtrL2WfeY2Pt0llzmfaUpWiZ4pSlAKUpQClKUApSlAKUpQClKUApSlAKUpQCtVzTwNb60mt226iEA/ot3R/owB+lbWvhoDzRBM8aSwyR6JstFOc5OzEsmPTJC79ivzrgrnCq+ZFQEKA2gKf0vXJxkb+/pVn+KPIbSk3tqpaUACeJe8yL2dR/nVHp+cNu4GatilDgFTkH/wBP1+FZ88PGLeWp1OBlSxNO0v1LXj2m95WuDJxW0kb8TT/xARSgD6D19SSa9AGvPnJ3/wAlZf6/+rlq/ZLtF1ZdRowWywGkHsW32+tWqEVGCSMr4rFRr2XBFVQcxTSu/wBoZywkZultlWBMKxquNiScAZ3O5rdcT4a8PB5jICJJJY5GBGCMzxKqkAkbIq9tvapR+RLVpxIAvWDdYFX8xJVUL4B3UhV9MZAPesLxBcHh0pBBGqHcHI/x0QqrHCdHOdWTu2rdi1KbrbSjBKyK84hypLcXjNNIWtzkhQxGnGkBNHbfJ8w3xq7ZFY15yCUGq2k0yGRm1ttoVvYj1BzuBk5wMVNDWtvLuSWUWtphrlhlmO6WyHvNJ/0r3Y49K5HD4nE1Zxp0uy1su/3N2o4wjtSNd4ccq5vATkraAPMcgg3LKUjiUjuI42dj++cVcIrW8vcBjsoFhjyQuSzNu0jnd5HPqzHJNbOu5o09iCTd3vfPNjnqtR1JuTFKUqUjFKUoBSlKAUpSgFKUoBSlKAUpSgFKUoBSlKAUpSgPmKr7nXwsS5Zp7QiG4bd1I+5nPu4G6v8Avx9Qe9WFSvjVz3CcoS2ouzPPvBLeSy4pZreRm2KzZJkwIyNEgys34GGSPXO/arW41wOSaWZkTyOtoQysquxheV2Kk7BgHXBbIOCKkt5YxzIUlRJEPdXUOp+asCDUc/vc2yHNu9xafC3nkjTPv0iSn81fIxUckSV6868tuepruG8oXKuuXWNhEE1rhkH3SQgqmzCXy4JBCkbjfGMbmPFlwVorloomDrpUEKNP2hZAqrqJOE9BntW6HIpOQ/EOIOp9Osqf8Ucat/PWZwvkezt36iQhpf8AOylp5c+/UlLMD8sV9aurEKdnciFna3fEDi3RraA97iZMOw9ejA2+f374HwNTjl/luGxj6cKnc6ndjqklb1d3O7N+z0ra4pVXDYOlho7NNd+9klWtOq7yYpSlWyIUpSgFKUoBSlKAUpSgFKUoBSlKAUpSgFKVr+YIg1rMDkfdv2JUjCkghlIIOR6UBsKVUHA7mR7Hhz2huHvWaIytmdomjJPWMzSfdldPr3yNqnXiKCOGXbAsrJC7oVZkZWUZUgqQdqAkuaVVnCeIB7nhsdlJL1+mkl6rvKEaAxrqZkmOGcyEaWQE998VZ8sQZSp7EYO5Gx2O43oDspmoT4R5bh+tmd2aacFnd3JCSOijLk7BQBWJz46pxPh2vqmOQXQlSNpjr0JGY8xxHJwWJ7etAWDmmaj/ACjJCwnMAmVRLpKzdTZlRMlUlOpVII+ZyfWo/wA6xNwy5i4knUeEN07qEO5H3hASeNGbTrDYBHqD6bmgLApmtJyzwdoUaSXPXmYvINbOseo5ESajgKo22xk5PrUJ43exRXdzBxRZIluXIs70FtEaFAqxB1P3TK2T7Nk6tu4Fo18zWDxriQtraafGoRRPJj30qWxn44qLcs8PinsI7u/cSSToJXkkcosWvcJGdQESqMDy4O2SSaAnFK0vKUMaWwSK4FyqPJ951BKfMzOFZ8nLBWAyTUf4G/5Tvb0zlmhtZhBDDkiPKjU8rqD52JIxqyABsKAnVKgt3OeG8Us4oi32e9EyNESWWOSMK6yRhj5QQ2Co22zjNd3i4SvDXdWZHWSHSyO0bDVIqNuhB3ViKAmlK64IgihV2CjA3J2Gw3O5rsoBSlKAUpSgFKUoBSuuSdV/EwHzIH7a4fbU/TX9Yf20B30rijgjIORXKgFYfGIHkgkSPTrZGVdWQoLArk4BOBnOKzK+GgNHyVwWSysobeUozQro1JqwwHY4YAg79q7Ob+EyXdlPbxFA0yGPL6sKG2LeUEk49K2FrxGOUsI5EfScNoZW0nfY6ScHY96yaAhd/wAlyyW1oUeOO+sggilGpo2AAR42GzdN1G49DUsQydPcL1NO4BOjVjtnGdOfhmu+sJ+NQKSDNECMggyICCO4IzQGo5B5flsLUwTNG5Ekjho9WD1GMhBDD0JIrjx3l+ebiFncoYhHa9XKsX1P1QqtjCkDAUY9/hUlRgRkbg7gjcEVxllCAsxCqNySQAB7knsKA5BAKjnP/L8t/aG3haNSzIWaTVgBGDgAKDnJUCtuOOW5/wDvi/lE/trNFAcINWkasBsDVgkjPrgkA4+lRbjXALq6guLaToPFOzhHcvqhjY5H3enDundTqX0z23ltY95exwqXldI0HdnZUUf7zECgOH5MTodBhqj6fTIbfUunQQT8RUX4Ry5eWMDWsJguLcBhB1meKSNWziNykbiRRnv5Tit/Zc0Wk7aIrmCRv0Umjdv1VbNZ6zqWK5GoAErkZAOQCR3AOD/FQGl5F5eawsILZ2VnjUhimdJJZmyMgH19q6f7nZba7luLQoVuNJuIZCyAuowJY5FVtLEbEFSDtuKktKAjdry5JLeLeXZQvErJbxR5ZIg+OpIXYAvIwAGdKgAdj3pz9y/Lf2ht4WjQs6MWk1YARg+wUbklQPlmt7dXaRKXkdUUd2dgqj5knFa+35uspGCpd2zsdgFniYn5ANk0B1QJetJH1DbpGpJk6ZkZ32ICjWoAGogk99q3gr5X2gFK4SShfxED5kD9tdf21P01/WH9tAd9K4RyhvwkH5HP7K50ApSlARfxB5dgurG4M0SO6QSlHKqXQqrOCrkZHmHpVceAnLdrdWdw1xbwzMJ8AyRq5A0IcAkbbk1bPNv+Q3X8Hn/o3qn/AAL4vcQ2k4gs3uQZgSyyRR6ToUacSEE7b7UB3eJ/CDwB4Lzhjtbq7lJIQxMLMBqU9MnGCAwI+WMVcPAeJ/araGfGnqxpJj21KGx9M1SPNnFjxHiEUPGg/DbaM5ijKl+qTszNOPKOwGoAgZx6k1e9pGixoseAgVQgXsFAAUD4YxQHdWk5042bOxnmXd1TEYHcyN5IgB6+dhtW7qvfELmG3S+sLe5lSKJXN1KXJAPS2gTb3kJb/coCBeGqycG49JYzNkToELejPpEsbfxll+tX/Xnjxk5gtZbq0vrG4jkmjOHCE5BRhJE3bt+IH6VfXBeKrdW8U6fhlRXHw1DOPmO30oDNqp/GPkG3nFs8UccM810kLSKgGrqh/M4XGo6gDnv3q2Kh/iP2sP8AaNr+16AgfhXzvLYXB4TxHKMjaIGY7KfSLV6o2xQ/HHqMXPcW6yKUdQ6sCGVgGVge4IOxHwqB+LHhqvE4erCALuIfdnt1F79Jj/Op9D8CawPCDxIN2psrwlbyHIBfZpVXY5z/APYuNx69/egHK3JdmON8S/weIrELUxKUUpGZFd3KoRhTlBjA23xVnioXyz/81xb/AELH/klqa0BFfEbnhOE2hlIDyudEKHsz4zk/vVG5+g9a03JXJH2iNL3iv+FXUo1qsoDR26NusaRHyg4wTt/aYH493XU4paQufu1jQken3khDn9VVH0q/gKA0nFeSrK6QpLbQsMYBCKrL/ouoDKfkah/hpyk3DOJcQhLM8Zjt3iZjlihMwAJ91II+g96n99xuCAgTTRRFhlRJIiEjsSAxGax05ptCQBdW5JIAHWiySewHm96A2tRXxF54ThNoZSA8rHRCh7M+M5OPzQNz9B61Kq8/fujbhmvbWI50CEsPbLuysf4kWgJnyHySb6Nb/ixNzNMNcUcm8UMbbriL8OSN+2wx671Nr3lGzmTpyWsDJjGOkgx8iACD8RitpBCEUKowqgAAegGwH8VdlAU1fcYm5Yvo4md5uFz/AIA5Ltb4IDKjHfy5B09iD7jNXFDKHUMpBVgCCNwQdwR8MVV37oq3B4bEx/EtwuPqkgI/99qk3hPcNJwezLHJ6enf2VmRf+EAUBIOL8Fhu4zHcRJKh9HUNg7jIz2OCdxvVE+AvAbe4nvFnhimCLHp6iK+PM4JGobZwK9BmvPHglx9bS4vS0U8uoJtBC8xGHf8QTt3oCV+J/IcVhbtxDh2bOaAqX6TFFdSwU+UHGQSPgdwRUz8NOaX4lw6KeQASeZJMbAshwWA9MjBx8ar3nXn38tuOFWQ6JkcCV7n7k+Ug9JU3bOfQ7nGAKtHk7ldOG2cVtGdQQHUx2LsTqdsemSe3oMUBu6UpQGp5t/yG6/g8/8ARvVb/ubz/gVz/rx/RpU95u5dmvomhjujbxyIUkCxLIzA9wGZhpGNtqi/K3hPPwwOLTiLoJMFgbeNwSMgHDNsd6A5ePdrG3CXZwNaSRmMnuGJ0kD5rnb4fCu/wOu5JOERdTJ0vIkZPqgPl+gOQPlXLinhab90PEb2a5SM5WJUjt489jkJkk/HIPxqbWFhHBGkUSBI0AVFUYCgdgKAyDUG5Ns0vri9vpFWRZJujBqCuBFb5TUuR2aQufoKkHM3CJrqLpw3LWurIdljWRmUjGAWI0n4jesTkblR+GQfZzcGeJf8UDGsZTJZmGVJ1Ak+vagMPxB5MiuuHXEccKCTQWjKoqnWnnUAgeuNP1qN/ufeYevYPbsfNbPt/q5Msv8AxBx/FVkcVt5ZIysMvRc4w+gS6d9/IxAO1V7y34OScOmaa24g6u4IfMCMrAnO66sd99qAs6od4jttw/8A2jbf9dS9QcbnJ9T2qG82eH0nEZFaS+mRIpBJCiJGBGw7NqxliN8E+9ATPFVL4veHjlvynYZS5hIeUJsXC7iVcfnrjcfnD5b2dwm0kij0zTGd8nzlEjOPQaUGNves3FAVR4MczNxG6v7l1CuyWYcDsWRZkLD2BxnHpVr1HeXeSoLC4upoMqLoozR7aEZNeSnsCXJx6elSKgKU/dEcqO4hvowSI16U2PzRktG/yyzAn4rVh+HnOCcTsY5QwMqgJOvqsgHmyPZvxD4H4VJJ4VdSrAMrAhgRkEHYgg7EfCoA/hClvOZ+GXMtjIe6qBLCR3wY2I2+GdvSgJZzLwKC6gkWaJJPu3ALKrFcg7qSMg532qmv3OvA4Zmu5ZY0kePoCMuqto1dRmK5Gxyq799qsK/5f4xNG0Rv7ZVYFS62zB8EYPdyAflXPwy8N/yMsw6/WMxjJ+76YXRrAx5mJzr/AJqAm9VJ4/8AJ73NvHdxDU1tqEgHcxNg6sfvWG/wYn0q26+Fc0BH+Q+Zk4jYwzqQWKhZR6rIoAcH67/IipATUKbw3FvM8/DLhrJ5P8ZGEEtu59zCSNJ+KkY9KyZuFcVlGhry2hHYvDbOZD8urKVU/HBxQED8cuJtfXFrwu1HUmL9RwPzSQVjB9sKWY57DFWty1wVbK0ht1ORFGqZ9yB5m+rZP1rXcq8hW3DizxhpJ5MmWeU65Xzuct6An0H1zUkoD4aov9zqf8Kv/wDRj/55KuTjljNNFogn+zsTu4jWU4wQQAxAB+NQPlLwdfhkxltr9wWAVw0CMHXIbBy2x270Bj+Nnh/9oh+3Wy4uYBl9OzSRrvnb89MZB74BHoK3nhNz4OKWY6jD7TDhZh6t+jL8mA3+IPwqbkVXEHg4La9e7sbt7UsT92saOgDYLJgkZTO+CNtvagLJpXCIEKAxyQBk4xk+px6fKlAc6UpQClKUApXGRAwIPYjB9O/xFQrwvQtBdamdyLy4jBeSRyERiqKC7HAAPpQE3zTNQnwwQlLwlncrfXMS65Hk0pG2EQa2OABWPzfY3K3qz2Lv1Y4DI0BdulcgOqNGUJwrlCcMB3xQE+pUIt+LQ8RnsLiJpAGM4dNbppdE1dOWMEAsrehHx7V3eLTsnCbmRGdHjCsjI7Rsp1qucoQexO1ATGmaxrW0VYlQZ0hdO7MTjGN2J1E/HOagvL9+OHXfEbe4eRkRBdws8jyMbcgh411sdkcYAG51UBYdK0fKHCWt7ZRIXMr/AHkup3k0s3m6YLscKmQgx+jUJ4Tc2yXHEhdNcMsNwemFe7cIgjVyo6ZIG+o4NAWlmlYPBo1FvEEZ2TQukyMWcqQCupjuTg9zVV3HEYYfyqss86SR3DJaaZp9SuY1aNEOrRvIezbd87UBcOaZrW8t9f7JB9qx9o6a9XGPx483bbPvjbNQC5vYheT2/EjLbzSzMbO61OsbRkqY4kYMFUjsynY5370BaVK6poQ6lW7NscEjY99xuKh/hCxfhcUju7u7SFmd3kY4dlG7k4AAAwKAmtKrbxP4Ktpw+6uIpJlmeVX1iaVdOt0BVVVgoGNu1THh/LEUE5mjMgJj6ZVpHkXGrUGAkJw3ptQG4zTNQXn+ze1ePiUTSMtuwN1D1ZAkkX4TII9WnWmcjbf17VuOV7AuXvHLhrkhkjLuViiwBGAhYqHYAM2B3bHpQEipSlAKUpQClKUApSlAKUpQCoXw3g17YSzpbJBNbzzPMrSSNG8DSHMilFQ9RQdxgqe4+NfKUBl8icBuLJblJzG/UuZZ1dCRq6hyQYyPKds9z3x6ZOa1rcflAS6I+gITHq1nqZLB86NOMbYxn4/ClKAwhySsfE1vYW0Kyv14t9LyFdKzKOwfGQ3vsffPd4h8EmvrCW2gCaptKkuxUKAQxbYHJ8oGNu9fKUBvrAv006gVX0jUFOpQfXDEDI+lR3mjk4Xl1Zz509B2Eo7dSIjWIz7jqohwfQtSlASioRwbhd/azXcght3F1P1QDcMugaQgU/dHOyg5+NKUBK+ErKIU6+jq48+gYQHJOlfgBgD5VFeDcoSseIJexxGC+kMmEkLlcqqad1G4ADBh2PpSlAbfk3h9zbQdC6ZJOkdEMoJLSRjZOopGzgYGxOf26fjnALu9t5bOdIXjlkcrOXy0UZkZkPS0+aVUwAQwHbPrlSgJjNqWM6AGYL5QzaQxHYFsHHzwaj3h1wKexsktrgJqjZsMjFgwZi+SCBggnHr7/ClKA+eI/AZr+xe2g0apGXLOxUKFIfIABySRjG1SS2ZiqlwFYgagDqAPqA2BkfHApSgNLzzwqW7sZreAJrmXRl2KhQe7bA5Pw2+dbDgUDx20SShQ6RqrBTqXKgLsSBscZ7UpQGfSlKAUpSgFKUoD/9k="/>
          <p:cNvSpPr>
            <a:spLocks noChangeAspect="1" noChangeArrowheads="1"/>
          </p:cNvSpPr>
          <p:nvPr/>
        </p:nvSpPr>
        <p:spPr bwMode="auto">
          <a:xfrm>
            <a:off x="0" y="-661988"/>
            <a:ext cx="1714500" cy="1381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3"/>
          <p:cNvSpPr>
            <a:spLocks noChangeAspect="1" noChangeArrowheads="1" noTextEdit="1"/>
          </p:cNvSpPr>
          <p:nvPr/>
        </p:nvSpPr>
        <p:spPr bwMode="auto">
          <a:xfrm>
            <a:off x="1619672" y="3068960"/>
            <a:ext cx="56356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710160" y="3068960"/>
            <a:ext cx="104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134147" y="3992885"/>
            <a:ext cx="1698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491335" y="5483548"/>
            <a:ext cx="104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686972" y="6288410"/>
            <a:ext cx="104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13176"/>
            <a:ext cx="6762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7683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1038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005064"/>
            <a:ext cx="13525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81128"/>
            <a:ext cx="190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437112"/>
            <a:ext cx="5429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01008"/>
            <a:ext cx="15525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373216"/>
            <a:ext cx="9763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4869160"/>
            <a:ext cx="1270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6547" y="5105723"/>
            <a:ext cx="1181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4797152"/>
            <a:ext cx="1181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5301208"/>
            <a:ext cx="8667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896" y="6093296"/>
            <a:ext cx="11572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2080" y="5805264"/>
            <a:ext cx="152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584" y="3933056"/>
            <a:ext cx="8477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251520" y="3429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GMEP team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Woodland extent and condition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Is </a:t>
            </a:r>
            <a:r>
              <a:rPr lang="en-GB" dirty="0" err="1" smtClean="0"/>
              <a:t>Glastir</a:t>
            </a:r>
            <a:r>
              <a:rPr lang="en-GB" dirty="0" smtClean="0"/>
              <a:t> leading to increased riparian and linear features?</a:t>
            </a:r>
          </a:p>
          <a:p>
            <a:endParaRPr lang="en-GB" dirty="0" smtClean="0"/>
          </a:p>
          <a:p>
            <a:r>
              <a:rPr lang="en-GB" dirty="0" smtClean="0"/>
              <a:t>CEH is developing a </a:t>
            </a:r>
            <a:r>
              <a:rPr lang="en-GB" dirty="0" smtClean="0"/>
              <a:t>woody features dataset using </a:t>
            </a:r>
            <a:endParaRPr lang="en-GB" dirty="0" smtClean="0"/>
          </a:p>
          <a:p>
            <a:r>
              <a:rPr lang="en-GB" dirty="0" smtClean="0"/>
              <a:t>LCM</a:t>
            </a:r>
            <a:r>
              <a:rPr lang="en-GB" dirty="0" smtClean="0"/>
              <a:t>, NDVI and </a:t>
            </a:r>
            <a:r>
              <a:rPr lang="en-GB" dirty="0" smtClean="0"/>
              <a:t>NEXTMAP canopy </a:t>
            </a:r>
            <a:r>
              <a:rPr lang="en-GB" dirty="0" smtClean="0"/>
              <a:t>height data </a:t>
            </a:r>
            <a:endParaRPr lang="en-GB" dirty="0" smtClean="0"/>
          </a:p>
          <a:p>
            <a:r>
              <a:rPr lang="en-GB" dirty="0" smtClean="0"/>
              <a:t>that </a:t>
            </a:r>
            <a:r>
              <a:rPr lang="en-GB" dirty="0" smtClean="0"/>
              <a:t>will identify areas, </a:t>
            </a:r>
            <a:r>
              <a:rPr lang="en-GB" dirty="0" err="1" smtClean="0"/>
              <a:t>linears</a:t>
            </a:r>
            <a:r>
              <a:rPr lang="en-GB" dirty="0" smtClean="0"/>
              <a:t> </a:t>
            </a:r>
            <a:r>
              <a:rPr lang="en-GB" dirty="0" smtClean="0"/>
              <a:t>and points for </a:t>
            </a:r>
            <a:r>
              <a:rPr lang="en-GB" dirty="0" smtClean="0"/>
              <a:t>woodland</a:t>
            </a:r>
          </a:p>
          <a:p>
            <a:endParaRPr lang="en-GB" dirty="0" smtClean="0"/>
          </a:p>
          <a:p>
            <a:r>
              <a:rPr lang="en-GB" dirty="0" smtClean="0"/>
              <a:t>Contact: Lindsay Maskell (CEH)</a:t>
            </a:r>
            <a:endParaRPr lang="en-GB" dirty="0"/>
          </a:p>
        </p:txBody>
      </p:sp>
      <p:pic>
        <p:nvPicPr>
          <p:cNvPr id="10" name="Content Placeholder 9" descr="woody_features_exampl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76825" y="917619"/>
            <a:ext cx="4065588" cy="574507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High Nature Value Farmland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RDP requires metrics to indicate impact on HNV</a:t>
            </a:r>
          </a:p>
          <a:p>
            <a:endParaRPr lang="en-GB" dirty="0" smtClean="0"/>
          </a:p>
          <a:p>
            <a:r>
              <a:rPr lang="en-GB" dirty="0" smtClean="0"/>
              <a:t>Little consensus on what it is</a:t>
            </a:r>
          </a:p>
          <a:p>
            <a:endParaRPr lang="en-GB" dirty="0" smtClean="0"/>
          </a:p>
          <a:p>
            <a:r>
              <a:rPr lang="en-GB" dirty="0" smtClean="0"/>
              <a:t>CEH exploring ways of combining an array of information to identify areas in Wales for Types I, II and III </a:t>
            </a:r>
            <a:r>
              <a:rPr lang="en-GB" dirty="0" err="1" smtClean="0"/>
              <a:t>e.g</a:t>
            </a:r>
            <a:endParaRPr lang="en-GB" dirty="0" smtClean="0"/>
          </a:p>
          <a:p>
            <a:pPr marL="361950" indent="-188913">
              <a:buFont typeface="Arial" pitchFamily="34" charset="0"/>
              <a:buChar char="•"/>
            </a:pPr>
            <a:r>
              <a:rPr lang="en-GB" dirty="0" smtClean="0"/>
              <a:t>Semi-natural habitat areas</a:t>
            </a:r>
          </a:p>
          <a:p>
            <a:pPr marL="361950" indent="-188913">
              <a:buFont typeface="Arial" pitchFamily="34" charset="0"/>
              <a:buChar char="•"/>
            </a:pPr>
            <a:r>
              <a:rPr lang="en-GB" dirty="0" smtClean="0"/>
              <a:t>Habitat diversity</a:t>
            </a:r>
          </a:p>
          <a:p>
            <a:pPr marL="361950" indent="-188913">
              <a:buFont typeface="Arial" pitchFamily="34" charset="0"/>
              <a:buChar char="•"/>
            </a:pPr>
            <a:r>
              <a:rPr lang="en-GB" dirty="0" smtClean="0"/>
              <a:t>Species presence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habitat_shannon_lcm2007_wale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20072" y="1196752"/>
            <a:ext cx="3456384" cy="3922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2800" b="1" dirty="0" smtClean="0"/>
              <a:t>Environmental Observations – at the heart of CEH’s new Research Strategy  </a:t>
            </a:r>
          </a:p>
        </p:txBody>
      </p:sp>
      <p:pic>
        <p:nvPicPr>
          <p:cNvPr id="7" name="Picture 12" descr="S20021522002181_B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1298947" cy="12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Pictures of sto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1224136" cy="11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1296144" cy="12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2204864"/>
            <a:ext cx="292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Securing the value of nature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573016"/>
            <a:ext cx="236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Building resilience to</a:t>
            </a:r>
          </a:p>
          <a:p>
            <a:r>
              <a:rPr lang="en-GB" b="1" i="1" dirty="0" smtClean="0">
                <a:solidFill>
                  <a:prstClr val="black"/>
                </a:solidFill>
              </a:rPr>
              <a:t>environmental hazards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4941168"/>
            <a:ext cx="260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Managing environmental</a:t>
            </a:r>
          </a:p>
          <a:p>
            <a:r>
              <a:rPr lang="en-GB" b="1" i="1" dirty="0" smtClean="0">
                <a:solidFill>
                  <a:prstClr val="black"/>
                </a:solidFill>
              </a:rPr>
              <a:t>change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9807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Addresses 3 major societal &amp; environmental challenges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4572000" y="1700808"/>
            <a:ext cx="432048" cy="4608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 l="23517" t="11812" r="32762" b="7844"/>
          <a:stretch>
            <a:fillRect/>
          </a:stretch>
        </p:blipFill>
        <p:spPr bwMode="auto">
          <a:xfrm>
            <a:off x="4987148" y="1768040"/>
            <a:ext cx="3977340" cy="410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Wales context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364088" cy="5436641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Agri</a:t>
            </a:r>
            <a:r>
              <a:rPr lang="en-GB" dirty="0" smtClean="0"/>
              <a:t>-environment schemes deliver Axis 2 of the Rural Development Plan across </a:t>
            </a:r>
            <a:r>
              <a:rPr lang="en-GB" dirty="0" smtClean="0"/>
              <a:t>E</a:t>
            </a:r>
            <a:r>
              <a:rPr lang="en-GB" dirty="0" smtClean="0"/>
              <a:t>urope</a:t>
            </a:r>
          </a:p>
          <a:p>
            <a:r>
              <a:rPr lang="en-GB" dirty="0" smtClean="0"/>
              <a:t>All countries have to report on impacts and outcomes but do so at a highly variable level</a:t>
            </a:r>
          </a:p>
          <a:p>
            <a:r>
              <a:rPr lang="en-GB" dirty="0" smtClean="0"/>
              <a:t>Wales has developed the largest monitoring programme of any country in the EU (£9m over 4 years)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220072" y="980728"/>
            <a:ext cx="3600400" cy="3816424"/>
            <a:chOff x="4283968" y="836712"/>
            <a:chExt cx="2736304" cy="2880320"/>
          </a:xfrm>
        </p:grpSpPr>
        <p:pic>
          <p:nvPicPr>
            <p:cNvPr id="10" name="Picture 3" descr="N:\WAG_CS\lcm_wales.png"/>
            <p:cNvPicPr>
              <a:picLocks noChangeAspect="1" noChangeArrowheads="1"/>
            </p:cNvPicPr>
            <p:nvPr/>
          </p:nvPicPr>
          <p:blipFill>
            <a:blip r:embed="rId2" cstate="screen"/>
            <a:srcRect l="8459" t="2523" r="6952" b="1618"/>
            <a:stretch>
              <a:fillRect/>
            </a:stretch>
          </p:blipFill>
          <p:spPr bwMode="auto">
            <a:xfrm>
              <a:off x="4860032" y="980728"/>
              <a:ext cx="2160240" cy="2736304"/>
            </a:xfrm>
            <a:prstGeom prst="rect">
              <a:avLst/>
            </a:prstGeom>
            <a:noFill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2967" r="69453" b="52995"/>
            <a:stretch>
              <a:fillRect/>
            </a:stretch>
          </p:blipFill>
          <p:spPr bwMode="auto">
            <a:xfrm>
              <a:off x="4283968" y="836712"/>
              <a:ext cx="1008112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sz="1600" b="1" dirty="0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sz="quarter" idx="12"/>
          </p:nvPr>
        </p:nvSpPr>
        <p:spPr>
          <a:xfrm>
            <a:off x="-35496" y="1196752"/>
            <a:ext cx="9144000" cy="615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An ambitious whole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farm sustainable land management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scheme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with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5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priorities:</a:t>
            </a:r>
          </a:p>
          <a:p>
            <a:pPr marL="1165225" lvl="4" indent="-1825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Combating climate change </a:t>
            </a:r>
          </a:p>
          <a:p>
            <a:pPr marL="1165225" lvl="4" indent="-1825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Improving water management </a:t>
            </a:r>
          </a:p>
          <a:p>
            <a:pPr marL="1165225" lvl="4" indent="-1825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Maintaining and enhancing biodiversity </a:t>
            </a:r>
            <a:endParaRPr lang="en-GB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65225" lvl="4" indent="-1825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Landscape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and historic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landscape</a:t>
            </a:r>
            <a:endParaRPr lang="en-GB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65225" lvl="4" indent="-182563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Increasing area and improving management of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woodland</a:t>
            </a:r>
          </a:p>
          <a:p>
            <a:pPr marL="708025" lvl="3" indent="-182563">
              <a:buFont typeface="Arial" pitchFamily="34" charset="0"/>
              <a:buChar char="•"/>
            </a:pP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Peatland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 is involved in 4 of these issues + ministerial announcement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announced commitment to restore all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peatlands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over next 7 years</a:t>
            </a:r>
            <a:endParaRPr lang="en-GB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Content Placeholder 5" descr="glastir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764704"/>
            <a:ext cx="2232248" cy="64735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</p:spPr>
        <p:txBody>
          <a:bodyPr/>
          <a:lstStyle/>
          <a:p>
            <a:r>
              <a:rPr lang="en-GB" dirty="0" smtClean="0"/>
              <a:t>Wales </a:t>
            </a:r>
            <a:r>
              <a:rPr lang="en-GB" dirty="0" err="1" smtClean="0"/>
              <a:t>agri</a:t>
            </a:r>
            <a:r>
              <a:rPr lang="en-GB" dirty="0" smtClean="0"/>
              <a:t>-environment </a:t>
            </a:r>
            <a:r>
              <a:rPr lang="en-GB" dirty="0" smtClean="0"/>
              <a:t>scheme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0"/>
            <a:ext cx="9684568" cy="728663"/>
          </a:xfrm>
        </p:spPr>
        <p:txBody>
          <a:bodyPr/>
          <a:lstStyle/>
          <a:p>
            <a:r>
              <a:rPr lang="en-GB" sz="2800" dirty="0" err="1" smtClean="0"/>
              <a:t>Glastir</a:t>
            </a:r>
            <a:r>
              <a:rPr lang="en-GB" sz="2800" dirty="0" smtClean="0"/>
              <a:t> Monitoring and Evaluation Programme Approach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360 x 1km squares sampled over a 4 year rolling cycle</a:t>
            </a:r>
          </a:p>
          <a:p>
            <a:r>
              <a:rPr lang="en-GB" dirty="0" smtClean="0"/>
              <a:t>Within each squares, a wide range of measurements covering biophysical, social and economic metrics </a:t>
            </a:r>
          </a:p>
          <a:p>
            <a:r>
              <a:rPr lang="en-GB" dirty="0" smtClean="0"/>
              <a:t>For some hard to measure outcomes, new methods are being developed </a:t>
            </a:r>
            <a:r>
              <a:rPr lang="en-GB" dirty="0" err="1" smtClean="0"/>
              <a:t>e.g</a:t>
            </a:r>
            <a:r>
              <a:rPr lang="en-GB" dirty="0" smtClean="0"/>
              <a:t>, mobile GHG flux towers with COSMOS sensors, modelling, remote sensing...</a:t>
            </a:r>
          </a:p>
          <a:p>
            <a:r>
              <a:rPr lang="en-GB" dirty="0" smtClean="0"/>
              <a:t>Remote sensing being used  to:</a:t>
            </a:r>
          </a:p>
          <a:p>
            <a:pPr lvl="1"/>
            <a:r>
              <a:rPr lang="en-GB" dirty="0" smtClean="0"/>
              <a:t>Upscale using </a:t>
            </a:r>
            <a:r>
              <a:rPr lang="en-GB" dirty="0" err="1" smtClean="0"/>
              <a:t>Landcover</a:t>
            </a:r>
            <a:r>
              <a:rPr lang="en-GB" dirty="0" smtClean="0"/>
              <a:t> map 2007</a:t>
            </a:r>
          </a:p>
          <a:p>
            <a:pPr lvl="1"/>
            <a:r>
              <a:rPr lang="en-GB" dirty="0" smtClean="0"/>
              <a:t>Identify woody features</a:t>
            </a:r>
          </a:p>
          <a:p>
            <a:pPr lvl="1"/>
            <a:r>
              <a:rPr lang="en-GB" dirty="0" smtClean="0"/>
              <a:t>Develop new approaches to High Nature Value Farmland</a:t>
            </a:r>
          </a:p>
          <a:p>
            <a:pPr lvl="1"/>
            <a:r>
              <a:rPr lang="en-GB" dirty="0" smtClean="0"/>
              <a:t>Identify </a:t>
            </a:r>
            <a:r>
              <a:rPr lang="en-GB" dirty="0" err="1" smtClean="0"/>
              <a:t>peatland</a:t>
            </a:r>
            <a:r>
              <a:rPr lang="en-GB" dirty="0" smtClean="0"/>
              <a:t> extent and condition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8592"/>
          </a:xfrm>
        </p:spPr>
        <p:txBody>
          <a:bodyPr>
            <a:noAutofit/>
          </a:bodyPr>
          <a:lstStyle/>
          <a:p>
            <a:pPr marL="725488" indent="-284163">
              <a:buNone/>
            </a:pPr>
            <a:r>
              <a:rPr lang="en-GB" sz="2800" dirty="0" smtClean="0"/>
              <a:t>Co-located measurements in 1km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 to identify co-benefits and trade-offs of natural capital and ecosystem services</a:t>
            </a:r>
            <a:r>
              <a:rPr lang="en-GB" sz="2200" dirty="0" smtClean="0"/>
              <a:t>:</a:t>
            </a:r>
          </a:p>
          <a:p>
            <a:pPr marL="725488" indent="-284163"/>
            <a:r>
              <a:rPr lang="en-GB" sz="2200" dirty="0" smtClean="0"/>
              <a:t> </a:t>
            </a:r>
            <a:r>
              <a:rPr lang="en-GB" sz="2200" dirty="0" smtClean="0"/>
              <a:t>Habitats and linear features</a:t>
            </a:r>
          </a:p>
          <a:p>
            <a:pPr marL="725488" indent="-284163"/>
            <a:r>
              <a:rPr lang="en-GB" sz="2200" dirty="0" smtClean="0"/>
              <a:t>Species (birds, invertebrates and plants)</a:t>
            </a:r>
          </a:p>
          <a:p>
            <a:pPr marL="725488" indent="-284163"/>
            <a:r>
              <a:rPr lang="en-GB" sz="2200" dirty="0" smtClean="0"/>
              <a:t>Streams and ponds (habitat, macro-invertebrates, diatoms, aquatic, plants, chemistry)</a:t>
            </a:r>
          </a:p>
          <a:p>
            <a:pPr marL="725488" indent="-284163"/>
            <a:r>
              <a:rPr lang="en-GB" sz="2200" dirty="0" smtClean="0"/>
              <a:t>Soil </a:t>
            </a:r>
            <a:r>
              <a:rPr lang="en-GB" sz="2200" dirty="0" smtClean="0"/>
              <a:t>(physical structure, erosion, pesticides, nutrients and biodiversity)</a:t>
            </a:r>
          </a:p>
          <a:p>
            <a:pPr marL="725488" indent="-284163"/>
            <a:r>
              <a:rPr lang="en-GB" sz="2200" dirty="0" smtClean="0"/>
              <a:t>Diffuse Pollution and Climate Change Mitigation</a:t>
            </a:r>
          </a:p>
          <a:p>
            <a:pPr marL="725488" indent="-284163"/>
            <a:r>
              <a:rPr lang="en-GB" sz="2200" dirty="0" smtClean="0"/>
              <a:t>Landscape including historic environment features, access and recreation</a:t>
            </a:r>
          </a:p>
          <a:p>
            <a:pPr marL="725488" indent="-284163"/>
            <a:r>
              <a:rPr lang="en-GB" sz="2200" dirty="0" smtClean="0"/>
              <a:t>Economics </a:t>
            </a:r>
            <a:r>
              <a:rPr lang="en-GB" sz="2200" dirty="0" smtClean="0"/>
              <a:t>for farmers &amp; social surveys  to identify wider benefits within Wales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 </a:t>
            </a:r>
          </a:p>
          <a:p>
            <a:endParaRPr lang="en-GB" sz="2000" dirty="0" smtClean="0"/>
          </a:p>
        </p:txBody>
      </p:sp>
      <p:pic>
        <p:nvPicPr>
          <p:cNvPr id="4" name="Picture 3" descr="DSC_0068_bron.JPG"/>
          <p:cNvPicPr>
            <a:picLocks noChangeAspect="1"/>
          </p:cNvPicPr>
          <p:nvPr/>
        </p:nvPicPr>
        <p:blipFill>
          <a:blip r:embed="rId2" cstate="print"/>
          <a:srcRect l="5085" r="10170"/>
          <a:stretch>
            <a:fillRect/>
          </a:stretch>
        </p:blipFill>
        <p:spPr>
          <a:xfrm>
            <a:off x="2778666" y="1"/>
            <a:ext cx="1259934" cy="989215"/>
          </a:xfrm>
          <a:prstGeom prst="rect">
            <a:avLst/>
          </a:prstGeom>
        </p:spPr>
      </p:pic>
      <p:pic>
        <p:nvPicPr>
          <p:cNvPr id="8" name="Picture 7" descr="yourfile.jpg"/>
          <p:cNvPicPr>
            <a:picLocks noChangeAspect="1"/>
          </p:cNvPicPr>
          <p:nvPr/>
        </p:nvPicPr>
        <p:blipFill>
          <a:blip r:embed="rId3" cstate="print"/>
          <a:srcRect b="13146"/>
          <a:stretch>
            <a:fillRect/>
          </a:stretch>
        </p:blipFill>
        <p:spPr>
          <a:xfrm>
            <a:off x="6858000" y="0"/>
            <a:ext cx="1296144" cy="9589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38" r="15118" b="10079"/>
          <a:stretch>
            <a:fillRect/>
          </a:stretch>
        </p:blipFill>
        <p:spPr bwMode="auto">
          <a:xfrm>
            <a:off x="5486400" y="0"/>
            <a:ext cx="1441101" cy="9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IMG_2299.JPG"/>
          <p:cNvPicPr>
            <a:picLocks noChangeAspect="1"/>
          </p:cNvPicPr>
          <p:nvPr/>
        </p:nvPicPr>
        <p:blipFill>
          <a:blip r:embed="rId5" cstate="print"/>
          <a:srcRect b="5447"/>
          <a:stretch>
            <a:fillRect/>
          </a:stretch>
        </p:blipFill>
        <p:spPr>
          <a:xfrm>
            <a:off x="0" y="0"/>
            <a:ext cx="1387809" cy="984162"/>
          </a:xfrm>
          <a:prstGeom prst="rect">
            <a:avLst/>
          </a:prstGeom>
        </p:spPr>
      </p:pic>
      <p:pic>
        <p:nvPicPr>
          <p:cNvPr id="10" name="Picture 9" descr="1_pentreifan_croesocymru.jpg"/>
          <p:cNvPicPr>
            <a:picLocks noChangeAspect="1"/>
          </p:cNvPicPr>
          <p:nvPr/>
        </p:nvPicPr>
        <p:blipFill>
          <a:blip r:embed="rId6" cstate="print"/>
          <a:srcRect l="17796" r="6779" b="9035"/>
          <a:stretch>
            <a:fillRect/>
          </a:stretch>
        </p:blipFill>
        <p:spPr>
          <a:xfrm>
            <a:off x="1371600" y="0"/>
            <a:ext cx="1441860" cy="978646"/>
          </a:xfrm>
          <a:prstGeom prst="rect">
            <a:avLst/>
          </a:prstGeom>
        </p:spPr>
      </p:pic>
      <p:pic>
        <p:nvPicPr>
          <p:cNvPr id="11" name="Picture 10" descr="crowd.bmp"/>
          <p:cNvPicPr>
            <a:picLocks noChangeAspect="1"/>
          </p:cNvPicPr>
          <p:nvPr/>
        </p:nvPicPr>
        <p:blipFill>
          <a:blip r:embed="rId7" cstate="print"/>
          <a:srcRect l="20142" b="10311"/>
          <a:stretch>
            <a:fillRect/>
          </a:stretch>
        </p:blipFill>
        <p:spPr>
          <a:xfrm>
            <a:off x="4038600" y="0"/>
            <a:ext cx="1498673" cy="939451"/>
          </a:xfrm>
          <a:prstGeom prst="rect">
            <a:avLst/>
          </a:prstGeom>
        </p:spPr>
      </p:pic>
      <p:pic>
        <p:nvPicPr>
          <p:cNvPr id="12" name="Picture 3" descr="C:\simon\Wales_CC_Mar2012\Wales_CC\Crepis_pal2.jpg"/>
          <p:cNvPicPr>
            <a:picLocks noChangeAspect="1" noChangeArrowheads="1"/>
          </p:cNvPicPr>
          <p:nvPr/>
        </p:nvPicPr>
        <p:blipFill>
          <a:blip r:embed="rId8" cstate="print"/>
          <a:srcRect b="58987"/>
          <a:stretch>
            <a:fillRect/>
          </a:stretch>
        </p:blipFill>
        <p:spPr bwMode="auto">
          <a:xfrm>
            <a:off x="8153400" y="0"/>
            <a:ext cx="973455" cy="9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reportspi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69232" y="1268760"/>
            <a:ext cx="4191000" cy="419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39952" y="1916832"/>
            <a:ext cx="1368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smtClean="0">
                <a:solidFill>
                  <a:srgbClr val="FF0000"/>
                </a:solidFill>
              </a:rPr>
              <a:t>X</a:t>
            </a:r>
            <a:endParaRPr lang="en-GB" sz="1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Peat 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To effectively prioritise and monitor peat restoration we need to agree: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Where the peat is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Where it is in need of restoration:</a:t>
            </a:r>
          </a:p>
          <a:p>
            <a:pPr marL="1257300" lvl="1" indent="-514350">
              <a:buFont typeface="+mj-lt"/>
              <a:buAutoNum type="alphaLcParenR"/>
            </a:pPr>
            <a:r>
              <a:rPr lang="en-GB" sz="2400" dirty="0" smtClean="0"/>
              <a:t>Drained</a:t>
            </a:r>
            <a:endParaRPr lang="en-GB" sz="2400" dirty="0" smtClean="0"/>
          </a:p>
          <a:p>
            <a:pPr marL="1257300" lvl="1" indent="-514350">
              <a:buFont typeface="+mj-lt"/>
              <a:buAutoNum type="alphaLcParenR"/>
            </a:pPr>
            <a:r>
              <a:rPr lang="en-GB" sz="2400" dirty="0" smtClean="0"/>
              <a:t>Eroded</a:t>
            </a:r>
            <a:endParaRPr lang="en-GB" sz="2400" dirty="0" smtClean="0"/>
          </a:p>
          <a:p>
            <a:pPr marL="1257300" lvl="1" indent="-514350">
              <a:buFont typeface="+mj-lt"/>
              <a:buAutoNum type="alphaLcParenR"/>
            </a:pPr>
            <a:r>
              <a:rPr lang="en-GB" sz="2400" dirty="0" smtClean="0"/>
              <a:t>Planted with trees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Where it is aggrading or degrading and identify links to </a:t>
            </a:r>
            <a:r>
              <a:rPr lang="en-GB" dirty="0" err="1" smtClean="0"/>
              <a:t>Glastir</a:t>
            </a:r>
            <a:endParaRPr lang="en-GB" dirty="0"/>
          </a:p>
        </p:txBody>
      </p:sp>
      <p:pic>
        <p:nvPicPr>
          <p:cNvPr id="6" name="Content Placeholder 5" descr="all_peat_wale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690776" cy="46085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860032" y="69269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Peat in Wales</a:t>
            </a:r>
          </a:p>
          <a:p>
            <a:pPr algn="ctr"/>
            <a:r>
              <a:rPr lang="en-GB" dirty="0" err="1" smtClean="0"/>
              <a:t>Cranfield</a:t>
            </a:r>
            <a:r>
              <a:rPr lang="en-GB" dirty="0" smtClean="0"/>
              <a:t> </a:t>
            </a:r>
            <a:r>
              <a:rPr lang="en-GB" dirty="0" smtClean="0"/>
              <a:t>(250k) and BGS (50k) data for peat polygons</a:t>
            </a:r>
            <a:endParaRPr lang="en-GB" dirty="0"/>
          </a:p>
        </p:txBody>
      </p:sp>
      <p:pic>
        <p:nvPicPr>
          <p:cNvPr id="9" name="Picture 8" descr="University_of_Nottingham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949280"/>
            <a:ext cx="1800199" cy="7268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096719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Peat motion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iversity_of_Nottingham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949280"/>
            <a:ext cx="1800199" cy="7268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096719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Study site in N Wales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14388"/>
            <a:ext cx="81438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iversity_of_Nottingham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949280"/>
            <a:ext cx="1800199" cy="7268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096719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_WithNewNERC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CEH_WithNewNERC-logo</Template>
  <TotalTime>1316</TotalTime>
  <Words>601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CEH_WithNewNERC-logo</vt:lpstr>
      <vt:lpstr>Titles_white-blue</vt:lpstr>
      <vt:lpstr>Titles_green-white</vt:lpstr>
      <vt:lpstr>Titles_white-green</vt:lpstr>
      <vt:lpstr>Content_Solid banner_blue</vt:lpstr>
      <vt:lpstr>Content_Solid banner_green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bae</dc:creator>
  <cp:lastModifiedBy>bae</cp:lastModifiedBy>
  <cp:revision>116</cp:revision>
  <dcterms:created xsi:type="dcterms:W3CDTF">2014-02-18T23:37:25Z</dcterms:created>
  <dcterms:modified xsi:type="dcterms:W3CDTF">2014-03-21T07:32:15Z</dcterms:modified>
</cp:coreProperties>
</file>